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9"/>
  </p:notesMasterIdLst>
  <p:sldIdLst>
    <p:sldId id="286" r:id="rId2"/>
    <p:sldId id="279" r:id="rId3"/>
    <p:sldId id="281" r:id="rId4"/>
    <p:sldId id="284" r:id="rId5"/>
    <p:sldId id="274" r:id="rId6"/>
    <p:sldId id="282" r:id="rId7"/>
    <p:sldId id="277" r:id="rId8"/>
    <p:sldId id="263" r:id="rId9"/>
    <p:sldId id="265" r:id="rId10"/>
    <p:sldId id="264" r:id="rId11"/>
    <p:sldId id="266" r:id="rId12"/>
    <p:sldId id="276" r:id="rId13"/>
    <p:sldId id="287" r:id="rId14"/>
    <p:sldId id="258" r:id="rId15"/>
    <p:sldId id="259" r:id="rId16"/>
    <p:sldId id="260" r:id="rId17"/>
    <p:sldId id="273" r:id="rId1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120650" y="882650"/>
            <a:ext cx="7734300" cy="4351338"/>
          </a:xfrm>
          <a:prstGeom prst="rect">
            <a:avLst/>
          </a:prstGeom>
        </p:spPr>
        <p:txBody>
          <a:bodyPr lIns="0" tIns="0" rIns="0" bIns="0" anchor="ctr">
            <a:noAutofit/>
          </a:bodyPr>
          <a:lstStyle/>
          <a:p>
            <a:r>
              <a:rPr lang="de-DE" sz="1800" b="0" strike="noStrike" spc="-1">
                <a:solidFill>
                  <a:srgbClr val="4D3E2F"/>
                </a:solidFill>
                <a:latin typeface="Corbel"/>
              </a:rPr>
              <a:t>Folie mittels Klicken verschieben</a:t>
            </a:r>
          </a:p>
        </p:txBody>
      </p:sp>
      <p:sp>
        <p:nvSpPr>
          <p:cNvPr id="132" name="PlaceHolder 2"/>
          <p:cNvSpPr>
            <a:spLocks noGrp="1"/>
          </p:cNvSpPr>
          <p:nvPr>
            <p:ph type="body"/>
          </p:nvPr>
        </p:nvSpPr>
        <p:spPr>
          <a:xfrm>
            <a:off x="749350" y="5513192"/>
            <a:ext cx="5994443" cy="5222819"/>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133" name="PlaceHolder 3"/>
          <p:cNvSpPr>
            <a:spLocks noGrp="1"/>
          </p:cNvSpPr>
          <p:nvPr>
            <p:ph type="hdr"/>
          </p:nvPr>
        </p:nvSpPr>
        <p:spPr>
          <a:xfrm>
            <a:off x="0" y="0"/>
            <a:ext cx="3251822" cy="579966"/>
          </a:xfrm>
          <a:prstGeom prst="rect">
            <a:avLst/>
          </a:prstGeom>
        </p:spPr>
        <p:txBody>
          <a:bodyPr lIns="0" tIns="0" rIns="0" bIns="0">
            <a:noAutofit/>
          </a:bodyPr>
          <a:lstStyle/>
          <a:p>
            <a:r>
              <a:rPr lang="de-DE" sz="1400" b="0" strike="noStrike" spc="-1">
                <a:latin typeface="Times New Roman"/>
              </a:rPr>
              <a:t>&lt;Kopfzeile&gt;</a:t>
            </a:r>
          </a:p>
        </p:txBody>
      </p:sp>
      <p:sp>
        <p:nvSpPr>
          <p:cNvPr id="134" name="PlaceHolder 4"/>
          <p:cNvSpPr>
            <a:spLocks noGrp="1"/>
          </p:cNvSpPr>
          <p:nvPr>
            <p:ph type="dt"/>
          </p:nvPr>
        </p:nvSpPr>
        <p:spPr>
          <a:xfrm>
            <a:off x="4241321" y="0"/>
            <a:ext cx="3251822" cy="579966"/>
          </a:xfrm>
          <a:prstGeom prst="rect">
            <a:avLst/>
          </a:prstGeom>
        </p:spPr>
        <p:txBody>
          <a:bodyPr lIns="0" tIns="0" rIns="0" bIns="0">
            <a:noAutofit/>
          </a:bodyPr>
          <a:lstStyle/>
          <a:p>
            <a:pPr algn="r"/>
            <a:r>
              <a:rPr lang="de-DE" sz="1400" b="0" strike="noStrike" spc="-1">
                <a:latin typeface="Times New Roman"/>
              </a:rPr>
              <a:t>&lt;Datum/Uhrzeit&gt;</a:t>
            </a:r>
          </a:p>
        </p:txBody>
      </p:sp>
      <p:sp>
        <p:nvSpPr>
          <p:cNvPr id="135" name="PlaceHolder 5"/>
          <p:cNvSpPr>
            <a:spLocks noGrp="1"/>
          </p:cNvSpPr>
          <p:nvPr>
            <p:ph type="ftr"/>
          </p:nvPr>
        </p:nvSpPr>
        <p:spPr>
          <a:xfrm>
            <a:off x="0" y="11026775"/>
            <a:ext cx="3251822" cy="579966"/>
          </a:xfrm>
          <a:prstGeom prst="rect">
            <a:avLst/>
          </a:prstGeom>
        </p:spPr>
        <p:txBody>
          <a:bodyPr lIns="0" tIns="0" rIns="0" bIns="0" anchor="b">
            <a:noAutofit/>
          </a:bodyPr>
          <a:lstStyle/>
          <a:p>
            <a:r>
              <a:rPr lang="de-DE" sz="1400" b="0" strike="noStrike" spc="-1">
                <a:latin typeface="Times New Roman"/>
              </a:rPr>
              <a:t>&lt;Fußzeile&gt;</a:t>
            </a:r>
          </a:p>
        </p:txBody>
      </p:sp>
      <p:sp>
        <p:nvSpPr>
          <p:cNvPr id="136" name="PlaceHolder 6"/>
          <p:cNvSpPr>
            <a:spLocks noGrp="1"/>
          </p:cNvSpPr>
          <p:nvPr>
            <p:ph type="sldNum"/>
          </p:nvPr>
        </p:nvSpPr>
        <p:spPr>
          <a:xfrm>
            <a:off x="4241321" y="11026775"/>
            <a:ext cx="3251822" cy="579966"/>
          </a:xfrm>
          <a:prstGeom prst="rect">
            <a:avLst/>
          </a:prstGeom>
        </p:spPr>
        <p:txBody>
          <a:bodyPr lIns="0" tIns="0" rIns="0" bIns="0" anchor="b">
            <a:noAutofit/>
          </a:bodyPr>
          <a:lstStyle/>
          <a:p>
            <a:pPr algn="r"/>
            <a:fld id="{2C4C28CD-B462-43CD-9A1C-73E8A96578A6}" type="slidenum">
              <a:rPr lang="de-DE" sz="1400" b="0" strike="noStrike" spc="-1">
                <a:latin typeface="Times New Roman"/>
              </a:rPr>
              <a:t>‹Nr.›</a:t>
            </a:fld>
            <a:endParaRPr lang="de-DE" sz="1400" b="0" strike="noStrike" spc="-1">
              <a:latin typeface="Times New Roman"/>
            </a:endParaRPr>
          </a:p>
        </p:txBody>
      </p:sp>
    </p:spTree>
    <p:extLst>
      <p:ext uri="{BB962C8B-B14F-4D97-AF65-F5344CB8AC3E}">
        <p14:creationId xmlns:p14="http://schemas.microsoft.com/office/powerpoint/2010/main" val="405003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noRot="1" noChangeAspect="1"/>
          </p:cNvSpPr>
          <p:nvPr>
            <p:ph type="sldImg"/>
          </p:nvPr>
        </p:nvSpPr>
        <p:spPr>
          <a:xfrm>
            <a:off x="422275" y="1241425"/>
            <a:ext cx="5953125" cy="3349625"/>
          </a:xfrm>
          <a:prstGeom prst="rect">
            <a:avLst/>
          </a:prstGeom>
        </p:spPr>
      </p:sp>
      <p:sp>
        <p:nvSpPr>
          <p:cNvPr id="223" name="PlaceHolder 2"/>
          <p:cNvSpPr>
            <a:spLocks noGrp="1"/>
          </p:cNvSpPr>
          <p:nvPr>
            <p:ph type="body"/>
          </p:nvPr>
        </p:nvSpPr>
        <p:spPr>
          <a:xfrm>
            <a:off x="679768" y="4777292"/>
            <a:ext cx="5437783" cy="3908125"/>
          </a:xfrm>
          <a:prstGeom prst="rect">
            <a:avLst/>
          </a:prstGeom>
        </p:spPr>
        <p:txBody>
          <a:bodyPr>
            <a:noAutofit/>
          </a:bodyPr>
          <a:lstStyle/>
          <a:p>
            <a:endParaRPr lang="de-DE" sz="2000" b="0" strike="noStrike" spc="-1">
              <a:latin typeface="Arial"/>
            </a:endParaRPr>
          </a:p>
        </p:txBody>
      </p:sp>
      <p:sp>
        <p:nvSpPr>
          <p:cNvPr id="224" name="TextShape 3"/>
          <p:cNvSpPr txBox="1"/>
          <p:nvPr/>
        </p:nvSpPr>
        <p:spPr>
          <a:xfrm>
            <a:off x="3850589" y="9428743"/>
            <a:ext cx="2945302" cy="497504"/>
          </a:xfrm>
          <a:prstGeom prst="rect">
            <a:avLst/>
          </a:prstGeom>
          <a:noFill/>
          <a:ln>
            <a:noFill/>
          </a:ln>
        </p:spPr>
        <p:txBody>
          <a:bodyPr anchor="b">
            <a:noAutofit/>
          </a:bodyPr>
          <a:lstStyle/>
          <a:p>
            <a:pPr algn="r">
              <a:lnSpc>
                <a:spcPct val="100000"/>
              </a:lnSpc>
            </a:pPr>
            <a:fld id="{45D0A87B-E552-48D4-904B-BEBF7070AB75}" type="slidenum">
              <a:rPr lang="de-DE" sz="1200" b="0" strike="noStrike" spc="-1">
                <a:solidFill>
                  <a:srgbClr val="000000"/>
                </a:solidFill>
                <a:latin typeface="+mn-lt"/>
                <a:ea typeface="+mn-ea"/>
              </a:rPr>
              <a:t>16</a:t>
            </a:fld>
            <a:endParaRPr lang="de-DE" sz="1200" b="0" strike="noStrike" spc="-1">
              <a:latin typeface="Times New Roman"/>
            </a:endParaRPr>
          </a:p>
        </p:txBody>
      </p:sp>
    </p:spTree>
    <p:extLst>
      <p:ext uri="{BB962C8B-B14F-4D97-AF65-F5344CB8AC3E}">
        <p14:creationId xmlns:p14="http://schemas.microsoft.com/office/powerpoint/2010/main" val="422685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73" name="PlaceHolder 2"/>
          <p:cNvSpPr>
            <a:spLocks noGrp="1"/>
          </p:cNvSpPr>
          <p:nvPr>
            <p:ph type="body"/>
          </p:nvPr>
        </p:nvSpPr>
        <p:spPr>
          <a:xfrm>
            <a:off x="1410120" y="1566000"/>
            <a:ext cx="9371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74" name="PlaceHolder 3"/>
          <p:cNvSpPr>
            <a:spLocks noGrp="1"/>
          </p:cNvSpPr>
          <p:nvPr>
            <p:ph type="body"/>
          </p:nvPr>
        </p:nvSpPr>
        <p:spPr>
          <a:xfrm>
            <a:off x="1410120" y="3979440"/>
            <a:ext cx="9371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76"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77"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78" name="PlaceHolder 4"/>
          <p:cNvSpPr>
            <a:spLocks noGrp="1"/>
          </p:cNvSpPr>
          <p:nvPr>
            <p:ph type="body"/>
          </p:nvPr>
        </p:nvSpPr>
        <p:spPr>
          <a:xfrm>
            <a:off x="1410120" y="397944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79" name="PlaceHolder 5"/>
          <p:cNvSpPr>
            <a:spLocks noGrp="1"/>
          </p:cNvSpPr>
          <p:nvPr>
            <p:ph type="body"/>
          </p:nvPr>
        </p:nvSpPr>
        <p:spPr>
          <a:xfrm>
            <a:off x="6212160" y="397944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81" name="PlaceHolder 2"/>
          <p:cNvSpPr>
            <a:spLocks noGrp="1"/>
          </p:cNvSpPr>
          <p:nvPr>
            <p:ph type="body"/>
          </p:nvPr>
        </p:nvSpPr>
        <p:spPr>
          <a:xfrm>
            <a:off x="1410120" y="1566000"/>
            <a:ext cx="3017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82" name="PlaceHolder 3"/>
          <p:cNvSpPr>
            <a:spLocks noGrp="1"/>
          </p:cNvSpPr>
          <p:nvPr>
            <p:ph type="body"/>
          </p:nvPr>
        </p:nvSpPr>
        <p:spPr>
          <a:xfrm>
            <a:off x="4578840" y="1566000"/>
            <a:ext cx="3017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83" name="PlaceHolder 4"/>
          <p:cNvSpPr>
            <a:spLocks noGrp="1"/>
          </p:cNvSpPr>
          <p:nvPr>
            <p:ph type="body"/>
          </p:nvPr>
        </p:nvSpPr>
        <p:spPr>
          <a:xfrm>
            <a:off x="7747560" y="1566000"/>
            <a:ext cx="3017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84" name="PlaceHolder 5"/>
          <p:cNvSpPr>
            <a:spLocks noGrp="1"/>
          </p:cNvSpPr>
          <p:nvPr>
            <p:ph type="body"/>
          </p:nvPr>
        </p:nvSpPr>
        <p:spPr>
          <a:xfrm>
            <a:off x="1410120" y="3979440"/>
            <a:ext cx="3017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85" name="PlaceHolder 6"/>
          <p:cNvSpPr>
            <a:spLocks noGrp="1"/>
          </p:cNvSpPr>
          <p:nvPr>
            <p:ph type="body"/>
          </p:nvPr>
        </p:nvSpPr>
        <p:spPr>
          <a:xfrm>
            <a:off x="4578840" y="3979440"/>
            <a:ext cx="3017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86" name="PlaceHolder 7"/>
          <p:cNvSpPr>
            <a:spLocks noGrp="1"/>
          </p:cNvSpPr>
          <p:nvPr>
            <p:ph type="body"/>
          </p:nvPr>
        </p:nvSpPr>
        <p:spPr>
          <a:xfrm>
            <a:off x="7747560" y="3979440"/>
            <a:ext cx="3017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52" name="PlaceHolder 2"/>
          <p:cNvSpPr>
            <a:spLocks noGrp="1"/>
          </p:cNvSpPr>
          <p:nvPr>
            <p:ph type="subTitle"/>
          </p:nvPr>
        </p:nvSpPr>
        <p:spPr>
          <a:xfrm>
            <a:off x="1410120" y="1566000"/>
            <a:ext cx="9371520" cy="46202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54" name="PlaceHolder 2"/>
          <p:cNvSpPr>
            <a:spLocks noGrp="1"/>
          </p:cNvSpPr>
          <p:nvPr>
            <p:ph type="body"/>
          </p:nvPr>
        </p:nvSpPr>
        <p:spPr>
          <a:xfrm>
            <a:off x="1410120" y="1566000"/>
            <a:ext cx="9371520" cy="4620240"/>
          </a:xfrm>
          <a:prstGeom prst="rect">
            <a:avLst/>
          </a:prstGeom>
        </p:spPr>
        <p:txBody>
          <a:bodyPr lIns="0" tIns="0" rIns="0" bIns="0">
            <a:normAutofit/>
          </a:bodyPr>
          <a:lstStyle/>
          <a:p>
            <a:endParaRPr lang="de-DE" sz="2200" b="0" strike="noStrike" spc="-1">
              <a:solidFill>
                <a:srgbClr val="4D3E2F"/>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56" name="PlaceHolder 2"/>
          <p:cNvSpPr>
            <a:spLocks noGrp="1"/>
          </p:cNvSpPr>
          <p:nvPr>
            <p:ph type="body"/>
          </p:nvPr>
        </p:nvSpPr>
        <p:spPr>
          <a:xfrm>
            <a:off x="1410120" y="1566000"/>
            <a:ext cx="4573080" cy="462024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57" name="PlaceHolder 3"/>
          <p:cNvSpPr>
            <a:spLocks noGrp="1"/>
          </p:cNvSpPr>
          <p:nvPr>
            <p:ph type="body"/>
          </p:nvPr>
        </p:nvSpPr>
        <p:spPr>
          <a:xfrm>
            <a:off x="6212160" y="1566000"/>
            <a:ext cx="4573080" cy="4620240"/>
          </a:xfrm>
          <a:prstGeom prst="rect">
            <a:avLst/>
          </a:prstGeom>
        </p:spPr>
        <p:txBody>
          <a:bodyPr lIns="0" tIns="0" rIns="0" bIns="0">
            <a:normAutofit/>
          </a:bodyPr>
          <a:lstStyle/>
          <a:p>
            <a:endParaRPr lang="de-DE" sz="2200" b="0" strike="noStrike" spc="-1">
              <a:solidFill>
                <a:srgbClr val="4D3E2F"/>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1410120" y="276120"/>
            <a:ext cx="9371520" cy="548640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61"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62" name="PlaceHolder 3"/>
          <p:cNvSpPr>
            <a:spLocks noGrp="1"/>
          </p:cNvSpPr>
          <p:nvPr>
            <p:ph type="body"/>
          </p:nvPr>
        </p:nvSpPr>
        <p:spPr>
          <a:xfrm>
            <a:off x="6212160" y="1566000"/>
            <a:ext cx="4573080" cy="462024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63" name="PlaceHolder 4"/>
          <p:cNvSpPr>
            <a:spLocks noGrp="1"/>
          </p:cNvSpPr>
          <p:nvPr>
            <p:ph type="body"/>
          </p:nvPr>
        </p:nvSpPr>
        <p:spPr>
          <a:xfrm>
            <a:off x="1410120" y="397944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65" name="PlaceHolder 2"/>
          <p:cNvSpPr>
            <a:spLocks noGrp="1"/>
          </p:cNvSpPr>
          <p:nvPr>
            <p:ph type="body"/>
          </p:nvPr>
        </p:nvSpPr>
        <p:spPr>
          <a:xfrm>
            <a:off x="1410120" y="1566000"/>
            <a:ext cx="4573080" cy="462024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66"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67" name="PlaceHolder 4"/>
          <p:cNvSpPr>
            <a:spLocks noGrp="1"/>
          </p:cNvSpPr>
          <p:nvPr>
            <p:ph type="body"/>
          </p:nvPr>
        </p:nvSpPr>
        <p:spPr>
          <a:xfrm>
            <a:off x="6212160" y="397944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410120" y="276120"/>
            <a:ext cx="9371520" cy="1183320"/>
          </a:xfrm>
          <a:prstGeom prst="rect">
            <a:avLst/>
          </a:prstGeom>
        </p:spPr>
        <p:txBody>
          <a:bodyPr lIns="0" tIns="0" rIns="0" bIns="0" anchor="ctr">
            <a:noAutofit/>
          </a:bodyPr>
          <a:lstStyle/>
          <a:p>
            <a:endParaRPr lang="de-DE" sz="1800" b="0" strike="noStrike" spc="-1">
              <a:solidFill>
                <a:srgbClr val="4D3E2F"/>
              </a:solidFill>
              <a:latin typeface="Corbel"/>
            </a:endParaRPr>
          </a:p>
        </p:txBody>
      </p:sp>
      <p:sp>
        <p:nvSpPr>
          <p:cNvPr id="69"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70"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de-DE" sz="2200" b="0" strike="noStrike" spc="-1">
              <a:solidFill>
                <a:srgbClr val="4D3E2F"/>
              </a:solidFill>
              <a:latin typeface="Corbel"/>
            </a:endParaRPr>
          </a:p>
        </p:txBody>
      </p:sp>
      <p:sp>
        <p:nvSpPr>
          <p:cNvPr id="71" name="PlaceHolder 4"/>
          <p:cNvSpPr>
            <a:spLocks noGrp="1"/>
          </p:cNvSpPr>
          <p:nvPr>
            <p:ph type="body"/>
          </p:nvPr>
        </p:nvSpPr>
        <p:spPr>
          <a:xfrm>
            <a:off x="1410120" y="3979440"/>
            <a:ext cx="9371520" cy="2203560"/>
          </a:xfrm>
          <a:prstGeom prst="rect">
            <a:avLst/>
          </a:prstGeom>
        </p:spPr>
        <p:txBody>
          <a:bodyPr lIns="0" tIns="0" rIns="0" bIns="0">
            <a:normAutofit/>
          </a:bodyPr>
          <a:lstStyle/>
          <a:p>
            <a:endParaRPr lang="de-DE" sz="2200" b="0" strike="noStrike" spc="-1">
              <a:solidFill>
                <a:srgbClr val="4D3E2F"/>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CustomShape 1"/>
          <p:cNvSpPr/>
          <p:nvPr/>
        </p:nvSpPr>
        <p:spPr>
          <a:xfrm>
            <a:off x="0" y="6629400"/>
            <a:ext cx="1499400" cy="228240"/>
          </a:xfrm>
          <a:prstGeom prst="rect">
            <a:avLst/>
          </a:prstGeom>
          <a:gradFill rotWithShape="0">
            <a:gsLst>
              <a:gs pos="0">
                <a:srgbClr val="F6FFCC"/>
              </a:gs>
              <a:gs pos="50000">
                <a:srgbClr val="F6FFCC"/>
              </a:gs>
              <a:gs pos="100000">
                <a:srgbClr val="F6FFCC"/>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5" name="CustomShape 2"/>
          <p:cNvSpPr/>
          <p:nvPr/>
        </p:nvSpPr>
        <p:spPr>
          <a:xfrm>
            <a:off x="1609200" y="6629400"/>
            <a:ext cx="10582200" cy="228240"/>
          </a:xfrm>
          <a:prstGeom prst="rect">
            <a:avLst/>
          </a:prstGeom>
          <a:gradFill rotWithShape="0">
            <a:gsLst>
              <a:gs pos="0">
                <a:srgbClr val="E9FF88"/>
              </a:gs>
              <a:gs pos="50000">
                <a:srgbClr val="E9FF88"/>
              </a:gs>
              <a:gs pos="100000">
                <a:srgbClr val="E9FF88"/>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6" name="PlaceHolder 3"/>
          <p:cNvSpPr>
            <a:spLocks noGrp="1"/>
          </p:cNvSpPr>
          <p:nvPr>
            <p:ph type="title"/>
          </p:nvPr>
        </p:nvSpPr>
        <p:spPr>
          <a:xfrm>
            <a:off x="1410120" y="276120"/>
            <a:ext cx="9371520" cy="1183320"/>
          </a:xfrm>
          <a:prstGeom prst="rect">
            <a:avLst/>
          </a:prstGeom>
        </p:spPr>
        <p:txBody>
          <a:bodyPr anchor="b">
            <a:noAutofit/>
          </a:bodyPr>
          <a:lstStyle/>
          <a:p>
            <a:pPr>
              <a:lnSpc>
                <a:spcPct val="100000"/>
              </a:lnSpc>
            </a:pPr>
            <a:r>
              <a:rPr lang="de-DE" sz="3400" b="0" strike="noStrike" spc="-1">
                <a:solidFill>
                  <a:srgbClr val="687F00"/>
                </a:solidFill>
                <a:latin typeface="Corbel"/>
              </a:rPr>
              <a:t>Titelmasterformat durch Klicken bearbeiten</a:t>
            </a:r>
            <a:endParaRPr lang="de-DE" sz="3400" b="0" strike="noStrike" spc="-1">
              <a:solidFill>
                <a:srgbClr val="4D3E2F"/>
              </a:solidFill>
              <a:latin typeface="Corbel"/>
            </a:endParaRPr>
          </a:p>
        </p:txBody>
      </p:sp>
      <p:sp>
        <p:nvSpPr>
          <p:cNvPr id="47" name="PlaceHolder 4"/>
          <p:cNvSpPr>
            <a:spLocks noGrp="1"/>
          </p:cNvSpPr>
          <p:nvPr>
            <p:ph type="body"/>
          </p:nvPr>
        </p:nvSpPr>
        <p:spPr>
          <a:xfrm>
            <a:off x="1410120" y="1566000"/>
            <a:ext cx="9371520" cy="4620240"/>
          </a:xfrm>
          <a:prstGeom prst="rect">
            <a:avLst/>
          </a:prstGeom>
        </p:spPr>
        <p:txBody>
          <a:bodyPr>
            <a:noAutofit/>
          </a:bodyPr>
          <a:lstStyle/>
          <a:p>
            <a:pPr marL="210240" indent="-209880">
              <a:lnSpc>
                <a:spcPct val="90000"/>
              </a:lnSpc>
              <a:spcBef>
                <a:spcPts val="1100"/>
              </a:spcBef>
              <a:buClr>
                <a:srgbClr val="4D3E2F"/>
              </a:buClr>
              <a:buFont typeface="Arial"/>
              <a:buChar char="•"/>
            </a:pPr>
            <a:r>
              <a:rPr lang="de-DE" sz="2200" b="0" strike="noStrike" spc="-1">
                <a:solidFill>
                  <a:srgbClr val="4D3E2F"/>
                </a:solidFill>
                <a:latin typeface="Corbel"/>
              </a:rPr>
              <a:t>Textmasterformate bearbeiten</a:t>
            </a:r>
          </a:p>
          <a:p>
            <a:pPr marL="438840" lvl="1" indent="-155160">
              <a:lnSpc>
                <a:spcPct val="90000"/>
              </a:lnSpc>
              <a:spcBef>
                <a:spcPts val="400"/>
              </a:spcBef>
              <a:buClr>
                <a:srgbClr val="4D3E2F"/>
              </a:buClr>
              <a:buFont typeface="Arial"/>
              <a:buChar char="•"/>
            </a:pPr>
            <a:r>
              <a:rPr lang="de-DE" sz="1800" b="0" strike="noStrike" spc="-1">
                <a:solidFill>
                  <a:srgbClr val="4D3E2F"/>
                </a:solidFill>
                <a:latin typeface="Corbel"/>
              </a:rPr>
              <a:t>Zweite Ebene</a:t>
            </a:r>
          </a:p>
          <a:p>
            <a:pPr marL="676800" lvl="2" indent="-155160">
              <a:lnSpc>
                <a:spcPct val="90000"/>
              </a:lnSpc>
              <a:spcBef>
                <a:spcPts val="400"/>
              </a:spcBef>
              <a:buClr>
                <a:srgbClr val="4D3E2F"/>
              </a:buClr>
              <a:buFont typeface="Arial"/>
              <a:buChar char="•"/>
            </a:pPr>
            <a:r>
              <a:rPr lang="de-DE" sz="1600" b="0" strike="noStrike" spc="-1">
                <a:solidFill>
                  <a:srgbClr val="4D3E2F"/>
                </a:solidFill>
                <a:latin typeface="Corbel"/>
              </a:rPr>
              <a:t>Dritte Ebene</a:t>
            </a:r>
          </a:p>
          <a:p>
            <a:pPr marL="905400" lvl="3" indent="-155160">
              <a:lnSpc>
                <a:spcPct val="90000"/>
              </a:lnSpc>
              <a:spcBef>
                <a:spcPts val="400"/>
              </a:spcBef>
              <a:buClr>
                <a:srgbClr val="4D3E2F"/>
              </a:buClr>
              <a:buFont typeface="Arial"/>
              <a:buChar char="•"/>
            </a:pPr>
            <a:r>
              <a:rPr lang="de-DE" sz="1600" b="0" strike="noStrike" spc="-1">
                <a:solidFill>
                  <a:srgbClr val="4D3E2F"/>
                </a:solidFill>
                <a:latin typeface="Corbel"/>
              </a:rPr>
              <a:t>Vierte Ebene</a:t>
            </a:r>
          </a:p>
          <a:p>
            <a:pPr marL="1134000" lvl="4" indent="-155160">
              <a:lnSpc>
                <a:spcPct val="90000"/>
              </a:lnSpc>
              <a:spcBef>
                <a:spcPts val="400"/>
              </a:spcBef>
              <a:buClr>
                <a:srgbClr val="4D3E2F"/>
              </a:buClr>
              <a:buFont typeface="Arial"/>
              <a:buChar char="•"/>
            </a:pPr>
            <a:r>
              <a:rPr lang="de-DE" sz="1600" b="0" strike="noStrike" spc="-1">
                <a:solidFill>
                  <a:srgbClr val="4D3E2F"/>
                </a:solidFill>
                <a:latin typeface="Corbel"/>
              </a:rPr>
              <a:t>Fünfte Ebene</a:t>
            </a:r>
          </a:p>
        </p:txBody>
      </p:sp>
      <p:sp>
        <p:nvSpPr>
          <p:cNvPr id="48" name="PlaceHolder 5"/>
          <p:cNvSpPr>
            <a:spLocks noGrp="1"/>
          </p:cNvSpPr>
          <p:nvPr>
            <p:ph type="sldNum"/>
          </p:nvPr>
        </p:nvSpPr>
        <p:spPr>
          <a:xfrm>
            <a:off x="0" y="6629400"/>
            <a:ext cx="467640" cy="228240"/>
          </a:xfrm>
          <a:prstGeom prst="rect">
            <a:avLst/>
          </a:prstGeom>
        </p:spPr>
        <p:txBody>
          <a:bodyPr anchor="ctr">
            <a:noAutofit/>
          </a:bodyPr>
          <a:lstStyle/>
          <a:p>
            <a:pPr algn="r">
              <a:lnSpc>
                <a:spcPct val="100000"/>
              </a:lnSpc>
            </a:pPr>
            <a:fld id="{3EE81D86-5533-422C-9391-3739639FD04B}" type="slidenum">
              <a:rPr lang="de-DE" sz="1100" b="0" strike="noStrike" spc="-1">
                <a:solidFill>
                  <a:srgbClr val="455500"/>
                </a:solidFill>
                <a:latin typeface="Corbel"/>
              </a:rPr>
              <a:t>‹Nr.›</a:t>
            </a:fld>
            <a:endParaRPr lang="de-DE" sz="1100" b="0" strike="noStrike" spc="-1">
              <a:latin typeface="Times New Roman"/>
            </a:endParaRPr>
          </a:p>
        </p:txBody>
      </p:sp>
      <p:sp>
        <p:nvSpPr>
          <p:cNvPr id="49" name="PlaceHolder 6"/>
          <p:cNvSpPr>
            <a:spLocks noGrp="1"/>
          </p:cNvSpPr>
          <p:nvPr>
            <p:ph type="dt"/>
          </p:nvPr>
        </p:nvSpPr>
        <p:spPr>
          <a:xfrm>
            <a:off x="507240" y="6629400"/>
            <a:ext cx="1000440" cy="228240"/>
          </a:xfrm>
          <a:prstGeom prst="rect">
            <a:avLst/>
          </a:prstGeom>
        </p:spPr>
        <p:txBody>
          <a:bodyPr anchor="ctr">
            <a:noAutofit/>
          </a:bodyPr>
          <a:lstStyle/>
          <a:p>
            <a:pPr algn="r">
              <a:lnSpc>
                <a:spcPct val="100000"/>
              </a:lnSpc>
            </a:pPr>
            <a:fld id="{9119DD1E-5450-4504-BFCA-243246DDB44B}" type="datetime1">
              <a:rPr lang="de-DE" sz="1100" b="0" strike="noStrike" spc="-1">
                <a:solidFill>
                  <a:srgbClr val="455500"/>
                </a:solidFill>
                <a:latin typeface="Corbel"/>
              </a:rPr>
              <a:t>03.03.2021</a:t>
            </a:fld>
            <a:endParaRPr lang="de-DE" sz="1100" b="0" strike="noStrike" spc="-1">
              <a:latin typeface="Times New Roman"/>
            </a:endParaRPr>
          </a:p>
        </p:txBody>
      </p:sp>
      <p:sp>
        <p:nvSpPr>
          <p:cNvPr id="50" name="PlaceHolder 7"/>
          <p:cNvSpPr>
            <a:spLocks noGrp="1"/>
          </p:cNvSpPr>
          <p:nvPr>
            <p:ph type="ftr"/>
          </p:nvPr>
        </p:nvSpPr>
        <p:spPr>
          <a:xfrm>
            <a:off x="1637640" y="6629400"/>
            <a:ext cx="9144000" cy="228240"/>
          </a:xfrm>
          <a:prstGeom prst="rect">
            <a:avLst/>
          </a:prstGeom>
        </p:spPr>
        <p:txBody>
          <a:bodyPr anchor="ctr">
            <a:noAutofit/>
          </a:bodyPr>
          <a:lstStyle/>
          <a:p>
            <a:pPr>
              <a:lnSpc>
                <a:spcPct val="100000"/>
              </a:lnSpc>
            </a:pPr>
            <a:r>
              <a:rPr lang="de-DE" sz="1100" b="0" strike="noStrike" spc="-1">
                <a:solidFill>
                  <a:srgbClr val="455500"/>
                </a:solidFill>
                <a:latin typeface="Corbel"/>
              </a:rPr>
              <a:t>Fußzeile hinzufügen</a:t>
            </a:r>
            <a:endParaRPr lang="de-DE"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8504" y="729001"/>
            <a:ext cx="9371520" cy="1183320"/>
          </a:xfrm>
        </p:spPr>
        <p:txBody>
          <a:bodyPr/>
          <a:lstStyle/>
          <a:p>
            <a:pPr>
              <a:lnSpc>
                <a:spcPct val="100000"/>
              </a:lnSpc>
            </a:pPr>
            <a:r>
              <a:rPr lang="de-DE" spc="-1" dirty="0" smtClean="0">
                <a:solidFill>
                  <a:srgbClr val="687F00"/>
                </a:solidFill>
                <a:latin typeface="Corbel"/>
              </a:rPr>
              <a:t>Inhalt</a:t>
            </a:r>
            <a:endParaRPr lang="de-DE" spc="-1" dirty="0">
              <a:solidFill>
                <a:srgbClr val="4D3E2F"/>
              </a:solidFill>
              <a:latin typeface="Corbel"/>
            </a:endParaRPr>
          </a:p>
        </p:txBody>
      </p:sp>
      <p:sp>
        <p:nvSpPr>
          <p:cNvPr id="3" name="Untertitel 2"/>
          <p:cNvSpPr>
            <a:spLocks noGrp="1"/>
          </p:cNvSpPr>
          <p:nvPr>
            <p:ph type="subTitle"/>
          </p:nvPr>
        </p:nvSpPr>
        <p:spPr>
          <a:xfrm>
            <a:off x="658682" y="1901228"/>
            <a:ext cx="9371520" cy="4463358"/>
          </a:xfrm>
        </p:spPr>
        <p:txBody>
          <a:bodyPr/>
          <a:lstStyle/>
          <a:p>
            <a:pPr marL="342900" indent="-342900">
              <a:lnSpc>
                <a:spcPct val="150000"/>
              </a:lnSpc>
              <a:buFont typeface="Arial" panose="020B0604020202020204" pitchFamily="34" charset="0"/>
              <a:buChar char="•"/>
            </a:pPr>
            <a:r>
              <a:rPr lang="de-DE" sz="2500" dirty="0" smtClean="0">
                <a:latin typeface="Corbel" panose="020B0503020204020204" pitchFamily="34" charset="0"/>
              </a:rPr>
              <a:t>Der Zusammenhang zwischen Klimawandel und Landwirtschaft</a:t>
            </a:r>
          </a:p>
          <a:p>
            <a:pPr marL="342900" indent="-342900">
              <a:lnSpc>
                <a:spcPct val="150000"/>
              </a:lnSpc>
              <a:buFont typeface="Arial" panose="020B0604020202020204" pitchFamily="34" charset="0"/>
              <a:buChar char="•"/>
            </a:pPr>
            <a:r>
              <a:rPr lang="de-DE" sz="2500" dirty="0" smtClean="0">
                <a:latin typeface="Corbel" panose="020B0503020204020204" pitchFamily="34" charset="0"/>
              </a:rPr>
              <a:t>Warum ist unser Boden so wichtig </a:t>
            </a:r>
            <a:r>
              <a:rPr lang="de-DE" sz="2500" dirty="0" err="1" smtClean="0">
                <a:latin typeface="Corbel" panose="020B0503020204020204" pitchFamily="34" charset="0"/>
              </a:rPr>
              <a:t>für‘s</a:t>
            </a:r>
            <a:r>
              <a:rPr lang="de-DE" sz="2500" dirty="0" smtClean="0">
                <a:latin typeface="Corbel" panose="020B0503020204020204" pitchFamily="34" charset="0"/>
              </a:rPr>
              <a:t> Klima?</a:t>
            </a:r>
          </a:p>
          <a:p>
            <a:pPr marL="342900" indent="-342900">
              <a:lnSpc>
                <a:spcPct val="150000"/>
              </a:lnSpc>
              <a:buFont typeface="Arial" panose="020B0604020202020204" pitchFamily="34" charset="0"/>
              <a:buChar char="•"/>
            </a:pPr>
            <a:r>
              <a:rPr lang="de-DE" sz="2500" dirty="0" smtClean="0">
                <a:latin typeface="Corbel" panose="020B0503020204020204" pitchFamily="34" charset="0"/>
              </a:rPr>
              <a:t>Welche Rolle könnte der Ökolandbau für den Klimaschutz spielen?</a:t>
            </a:r>
          </a:p>
          <a:p>
            <a:pPr marL="342900" indent="-342900">
              <a:lnSpc>
                <a:spcPct val="150000"/>
              </a:lnSpc>
              <a:buFont typeface="Arial" panose="020B0604020202020204" pitchFamily="34" charset="0"/>
              <a:buChar char="•"/>
            </a:pPr>
            <a:r>
              <a:rPr lang="de-DE" sz="2500" dirty="0" smtClean="0">
                <a:latin typeface="Corbel" panose="020B0503020204020204" pitchFamily="34" charset="0"/>
              </a:rPr>
              <a:t>Welche Rolle spielt die konventionelle Landwirtschaft für unseren Boden und damit unser Klima?</a:t>
            </a:r>
          </a:p>
          <a:p>
            <a:pPr marL="342900" indent="-342900">
              <a:lnSpc>
                <a:spcPct val="150000"/>
              </a:lnSpc>
              <a:buFont typeface="Arial" panose="020B0604020202020204" pitchFamily="34" charset="0"/>
              <a:buChar char="•"/>
            </a:pPr>
            <a:r>
              <a:rPr lang="de-DE" sz="2500" dirty="0" smtClean="0">
                <a:latin typeface="Corbel" panose="020B0503020204020204" pitchFamily="34" charset="0"/>
              </a:rPr>
              <a:t>Was muss mindestens passieren?</a:t>
            </a:r>
          </a:p>
          <a:p>
            <a:pPr marL="342900" indent="-342900">
              <a:buFont typeface="Arial" panose="020B0604020202020204" pitchFamily="34" charset="0"/>
              <a:buChar char="•"/>
            </a:pPr>
            <a:endParaRPr lang="de-DE" sz="2500" dirty="0" smtClean="0">
              <a:latin typeface="Corbel" panose="020B0503020204020204" pitchFamily="34" charset="0"/>
            </a:endParaRPr>
          </a:p>
        </p:txBody>
      </p:sp>
    </p:spTree>
    <p:extLst>
      <p:ext uri="{BB962C8B-B14F-4D97-AF65-F5344CB8AC3E}">
        <p14:creationId xmlns:p14="http://schemas.microsoft.com/office/powerpoint/2010/main" val="2631650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Grafik 167"/>
          <p:cNvPicPr/>
          <p:nvPr/>
        </p:nvPicPr>
        <p:blipFill>
          <a:blip r:embed="rId2"/>
          <a:stretch/>
        </p:blipFill>
        <p:spPr>
          <a:xfrm>
            <a:off x="733330" y="1765426"/>
            <a:ext cx="6505107" cy="4958280"/>
          </a:xfrm>
          <a:prstGeom prst="rect">
            <a:avLst/>
          </a:prstGeom>
          <a:ln>
            <a:noFill/>
          </a:ln>
        </p:spPr>
      </p:pic>
      <p:sp>
        <p:nvSpPr>
          <p:cNvPr id="4" name="TextShape 1"/>
          <p:cNvSpPr txBox="1"/>
          <p:nvPr/>
        </p:nvSpPr>
        <p:spPr>
          <a:xfrm>
            <a:off x="1328639" y="848570"/>
            <a:ext cx="9371520" cy="1183320"/>
          </a:xfrm>
          <a:prstGeom prst="rect">
            <a:avLst/>
          </a:prstGeom>
          <a:noFill/>
          <a:ln>
            <a:noFill/>
          </a:ln>
        </p:spPr>
        <p:txBody>
          <a:bodyPr anchor="b">
            <a:noAutofit/>
          </a:bodyPr>
          <a:lstStyle/>
          <a:p>
            <a:pPr>
              <a:lnSpc>
                <a:spcPct val="100000"/>
              </a:lnSpc>
            </a:pPr>
            <a:r>
              <a:rPr lang="de-DE" sz="3400" spc="-1" dirty="0" smtClean="0">
                <a:solidFill>
                  <a:srgbClr val="687F00"/>
                </a:solidFill>
                <a:latin typeface="Corbel"/>
              </a:rPr>
              <a:t>Geflügel-Mast zwischen Bremerhaven und Cuxhaven (sieht man von der A27) </a:t>
            </a:r>
            <a:endParaRPr lang="de-DE" sz="3400" b="0" strike="noStrike" spc="-1" dirty="0">
              <a:solidFill>
                <a:srgbClr val="4D3E2F"/>
              </a:solidFill>
              <a:latin typeface="Corbel"/>
            </a:endParaRPr>
          </a:p>
        </p:txBody>
      </p:sp>
      <p:sp>
        <p:nvSpPr>
          <p:cNvPr id="5" name="Rechteckige Legende 4"/>
          <p:cNvSpPr/>
          <p:nvPr/>
        </p:nvSpPr>
        <p:spPr>
          <a:xfrm>
            <a:off x="6402705" y="2724948"/>
            <a:ext cx="5165809" cy="3039235"/>
          </a:xfrm>
          <a:prstGeom prst="wedgeRectCallout">
            <a:avLst>
              <a:gd name="adj1" fmla="val -92674"/>
              <a:gd name="adj2" fmla="val 215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latin typeface="Corbel" panose="020B0503020204020204" pitchFamily="34" charset="0"/>
              </a:rPr>
              <a:t>1950 brauchte ein Masthähnchen noch 120 Tage um auf 1,5 Kilogramm zu kommen. </a:t>
            </a:r>
          </a:p>
          <a:p>
            <a:pPr algn="ctr"/>
            <a:r>
              <a:rPr lang="de-DE" sz="2000" dirty="0" smtClean="0">
                <a:solidFill>
                  <a:schemeClr val="tx1"/>
                </a:solidFill>
                <a:latin typeface="Corbel" panose="020B0503020204020204" pitchFamily="34" charset="0"/>
              </a:rPr>
              <a:t>2020 brauchen Masthähnchen 30 Tage um auf 1,5 Kilogramm zu kommen. </a:t>
            </a:r>
          </a:p>
          <a:p>
            <a:pPr algn="ctr"/>
            <a:r>
              <a:rPr lang="de-DE" sz="2000" dirty="0" smtClean="0">
                <a:solidFill>
                  <a:schemeClr val="tx1"/>
                </a:solidFill>
                <a:latin typeface="Corbel" panose="020B0503020204020204" pitchFamily="34" charset="0"/>
              </a:rPr>
              <a:t>Der Schwerpunkt der deutschen Hähnchen- und Putenmast liegt in Niedersachsen. </a:t>
            </a:r>
          </a:p>
          <a:p>
            <a:pPr algn="ctr"/>
            <a:r>
              <a:rPr lang="de-DE" sz="2000" dirty="0" smtClean="0">
                <a:solidFill>
                  <a:schemeClr val="tx1"/>
                </a:solidFill>
                <a:latin typeface="Corbel" panose="020B0503020204020204" pitchFamily="34" charset="0"/>
              </a:rPr>
              <a:t>60% der deutschen Masthühner und 42 % der deutschen Mastputen leben in unserer Region.</a:t>
            </a:r>
          </a:p>
          <a:p>
            <a:pPr algn="ctr"/>
            <a:endParaRPr lang="de-DE"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1410120" y="276119"/>
            <a:ext cx="9371520" cy="2219431"/>
          </a:xfrm>
          <a:prstGeom prst="rect">
            <a:avLst/>
          </a:prstGeom>
          <a:noFill/>
          <a:ln>
            <a:noFill/>
          </a:ln>
        </p:spPr>
        <p:txBody>
          <a:bodyPr anchor="b">
            <a:noAutofit/>
          </a:bodyPr>
          <a:lstStyle/>
          <a:p>
            <a:pPr>
              <a:lnSpc>
                <a:spcPct val="100000"/>
              </a:lnSpc>
            </a:pPr>
            <a:r>
              <a:rPr lang="de-DE" sz="3400" b="0" strike="noStrike" spc="-1" dirty="0" smtClean="0">
                <a:solidFill>
                  <a:srgbClr val="687F00"/>
                </a:solidFill>
                <a:latin typeface="Corbel"/>
              </a:rPr>
              <a:t>Agrarindustrie unten links – </a:t>
            </a:r>
          </a:p>
          <a:p>
            <a:pPr>
              <a:lnSpc>
                <a:spcPct val="100000"/>
              </a:lnSpc>
            </a:pPr>
            <a:r>
              <a:rPr lang="de-DE" sz="3400" b="0" strike="noStrike" spc="-1" dirty="0" smtClean="0">
                <a:solidFill>
                  <a:srgbClr val="687F00"/>
                </a:solidFill>
                <a:latin typeface="Corbel"/>
              </a:rPr>
              <a:t>Kleinbäuerliche Betriebe unten rechts </a:t>
            </a:r>
          </a:p>
          <a:p>
            <a:pPr>
              <a:lnSpc>
                <a:spcPct val="100000"/>
              </a:lnSpc>
            </a:pPr>
            <a:r>
              <a:rPr lang="de-DE" sz="3400" b="0" strike="noStrike" spc="-1" dirty="0" smtClean="0">
                <a:solidFill>
                  <a:srgbClr val="687F00"/>
                </a:solidFill>
                <a:latin typeface="Corbel"/>
              </a:rPr>
              <a:t>(Quelle: Bioland Verband)</a:t>
            </a:r>
            <a:endParaRPr lang="de-DE" sz="3400" b="0" strike="noStrike" spc="-1" dirty="0">
              <a:solidFill>
                <a:srgbClr val="4D3E2F"/>
              </a:solidFill>
              <a:latin typeface="Corbel"/>
            </a:endParaRPr>
          </a:p>
        </p:txBody>
      </p:sp>
      <p:sp>
        <p:nvSpPr>
          <p:cNvPr id="172" name="TextShape 2"/>
          <p:cNvSpPr txBox="1"/>
          <p:nvPr/>
        </p:nvSpPr>
        <p:spPr>
          <a:xfrm>
            <a:off x="0" y="6629400"/>
            <a:ext cx="467640" cy="228240"/>
          </a:xfrm>
          <a:prstGeom prst="rect">
            <a:avLst/>
          </a:prstGeom>
          <a:noFill/>
          <a:ln>
            <a:noFill/>
          </a:ln>
        </p:spPr>
        <p:txBody>
          <a:bodyPr anchor="ctr">
            <a:noAutofit/>
          </a:bodyPr>
          <a:lstStyle/>
          <a:p>
            <a:pPr algn="r">
              <a:lnSpc>
                <a:spcPct val="100000"/>
              </a:lnSpc>
            </a:pPr>
            <a:fld id="{1836312E-CB44-44D9-916F-70596F467A26}" type="slidenum">
              <a:rPr lang="de-DE" sz="1100" b="0" strike="noStrike" spc="-1">
                <a:solidFill>
                  <a:srgbClr val="455500"/>
                </a:solidFill>
                <a:latin typeface="Corbel"/>
              </a:rPr>
              <a:t>11</a:t>
            </a:fld>
            <a:endParaRPr lang="de-DE" sz="1100" b="0" strike="noStrike" spc="-1">
              <a:latin typeface="Times New Roman"/>
            </a:endParaRPr>
          </a:p>
        </p:txBody>
      </p:sp>
      <p:sp>
        <p:nvSpPr>
          <p:cNvPr id="173" name="TextShape 3"/>
          <p:cNvSpPr txBox="1"/>
          <p:nvPr/>
        </p:nvSpPr>
        <p:spPr>
          <a:xfrm>
            <a:off x="507240" y="6629400"/>
            <a:ext cx="1000440" cy="228240"/>
          </a:xfrm>
          <a:prstGeom prst="rect">
            <a:avLst/>
          </a:prstGeom>
          <a:noFill/>
          <a:ln>
            <a:noFill/>
          </a:ln>
        </p:spPr>
        <p:txBody>
          <a:bodyPr anchor="ctr">
            <a:noAutofit/>
          </a:bodyPr>
          <a:lstStyle/>
          <a:p>
            <a:pPr algn="r">
              <a:lnSpc>
                <a:spcPct val="100000"/>
              </a:lnSpc>
            </a:pPr>
            <a:fld id="{F807733A-B400-4CFE-9277-6C68B445DDF9}" type="datetime1">
              <a:rPr lang="de-DE" sz="1100" b="0" strike="noStrike" spc="-1">
                <a:solidFill>
                  <a:srgbClr val="455500"/>
                </a:solidFill>
                <a:latin typeface="Corbel"/>
              </a:rPr>
              <a:t>03.03.2021</a:t>
            </a:fld>
            <a:endParaRPr lang="de-DE" sz="1100" b="0" strike="noStrike" spc="-1">
              <a:latin typeface="Times New Roman"/>
            </a:endParaRPr>
          </a:p>
        </p:txBody>
      </p:sp>
      <p:sp>
        <p:nvSpPr>
          <p:cNvPr id="174" name="TextShape 4"/>
          <p:cNvSpPr txBox="1"/>
          <p:nvPr/>
        </p:nvSpPr>
        <p:spPr>
          <a:xfrm>
            <a:off x="1637640" y="6629400"/>
            <a:ext cx="9144000" cy="228240"/>
          </a:xfrm>
          <a:prstGeom prst="rect">
            <a:avLst/>
          </a:prstGeom>
          <a:noFill/>
          <a:ln>
            <a:noFill/>
          </a:ln>
        </p:spPr>
        <p:txBody>
          <a:bodyPr anchor="ctr">
            <a:noAutofit/>
          </a:bodyPr>
          <a:lstStyle/>
          <a:p>
            <a:pPr>
              <a:lnSpc>
                <a:spcPct val="100000"/>
              </a:lnSpc>
            </a:pPr>
            <a:r>
              <a:rPr lang="de-DE" sz="1100" b="0" strike="noStrike" spc="-1">
                <a:solidFill>
                  <a:srgbClr val="455500"/>
                </a:solidFill>
                <a:latin typeface="Corbel"/>
              </a:rPr>
              <a:t>Fußzeile hinzufügen</a:t>
            </a:r>
            <a:endParaRPr lang="de-DE" sz="1100" b="0" strike="noStrike" spc="-1">
              <a:latin typeface="Times New Roman"/>
            </a:endParaRPr>
          </a:p>
        </p:txBody>
      </p:sp>
      <p:pic>
        <p:nvPicPr>
          <p:cNvPr id="175" name="Inhaltsplatzhalter 6"/>
          <p:cNvPicPr/>
          <p:nvPr/>
        </p:nvPicPr>
        <p:blipFill>
          <a:blip r:embed="rId2"/>
          <a:stretch/>
        </p:blipFill>
        <p:spPr>
          <a:xfrm>
            <a:off x="368052" y="2756520"/>
            <a:ext cx="5148720" cy="4101480"/>
          </a:xfrm>
          <a:prstGeom prst="rect">
            <a:avLst/>
          </a:prstGeom>
          <a:ln>
            <a:noFill/>
          </a:ln>
        </p:spPr>
      </p:pic>
      <p:pic>
        <p:nvPicPr>
          <p:cNvPr id="176" name="Grafik 7"/>
          <p:cNvPicPr/>
          <p:nvPr/>
        </p:nvPicPr>
        <p:blipFill>
          <a:blip r:embed="rId3"/>
          <a:stretch/>
        </p:blipFill>
        <p:spPr>
          <a:xfrm>
            <a:off x="6095880" y="2756160"/>
            <a:ext cx="5688360" cy="4101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a:spLocks noGrp="1"/>
          </p:cNvSpPr>
          <p:nvPr>
            <p:ph type="subTitle"/>
          </p:nvPr>
        </p:nvSpPr>
        <p:spPr>
          <a:xfrm>
            <a:off x="1410120" y="1891306"/>
            <a:ext cx="9371520" cy="4390930"/>
          </a:xfrm>
        </p:spPr>
        <p:txBody>
          <a:bodyPr/>
          <a:lstStyle/>
          <a:p>
            <a:pPr marL="342900" indent="-342900">
              <a:buFont typeface="Arial" panose="020B0604020202020204" pitchFamily="34" charset="0"/>
              <a:buChar char="•"/>
            </a:pPr>
            <a:r>
              <a:rPr lang="de-DE" sz="2200" dirty="0" smtClean="0">
                <a:latin typeface="Corbel" panose="020B0503020204020204" pitchFamily="34" charset="0"/>
              </a:rPr>
              <a:t>Die Politik muss die Abgrenzung zwischen „regional“ und „Bio“ verstehen und konsequent formulieren</a:t>
            </a:r>
          </a:p>
          <a:p>
            <a:pPr marL="342900" indent="-342900">
              <a:buFont typeface="Arial" panose="020B0604020202020204" pitchFamily="34" charset="0"/>
              <a:buChar char="•"/>
            </a:pPr>
            <a:r>
              <a:rPr lang="de-DE" sz="2200" dirty="0" smtClean="0">
                <a:latin typeface="Corbel" panose="020B0503020204020204" pitchFamily="34" charset="0"/>
              </a:rPr>
              <a:t>70 </a:t>
            </a:r>
            <a:r>
              <a:rPr lang="de-DE" sz="2200" dirty="0">
                <a:latin typeface="Corbel" panose="020B0503020204020204" pitchFamily="34" charset="0"/>
              </a:rPr>
              <a:t>Prozent der Agrarsubventionen für Umwelt- und Klimamaßnahmen</a:t>
            </a:r>
          </a:p>
          <a:p>
            <a:pPr marL="342900" indent="-342900">
              <a:buFont typeface="Arial" panose="020B0604020202020204" pitchFamily="34" charset="0"/>
              <a:buChar char="•"/>
            </a:pPr>
            <a:r>
              <a:rPr lang="de-DE" sz="2200" dirty="0">
                <a:latin typeface="Corbel" panose="020B0503020204020204" pitchFamily="34" charset="0"/>
              </a:rPr>
              <a:t>Subventionen für Landwirt*innen, die in Bodenfruchtbarkeit investieren</a:t>
            </a:r>
          </a:p>
          <a:p>
            <a:pPr marL="342900" indent="-342900">
              <a:buFont typeface="Arial" panose="020B0604020202020204" pitchFamily="34" charset="0"/>
              <a:buChar char="•"/>
            </a:pPr>
            <a:r>
              <a:rPr lang="de-DE" sz="2200" dirty="0">
                <a:latin typeface="Corbel" panose="020B0503020204020204" pitchFamily="34" charset="0"/>
              </a:rPr>
              <a:t>Wir fordern von der EU besonderen Schutz des Bodens als wichtige natürliche Ressource</a:t>
            </a:r>
          </a:p>
          <a:p>
            <a:pPr marL="342900" indent="-342900">
              <a:buFont typeface="Arial" panose="020B0604020202020204" pitchFamily="34" charset="0"/>
              <a:buChar char="•"/>
            </a:pPr>
            <a:r>
              <a:rPr lang="de-DE" sz="2200" dirty="0">
                <a:latin typeface="Corbel" panose="020B0503020204020204" pitchFamily="34" charset="0"/>
              </a:rPr>
              <a:t>Bodenversiegelung auf ein Mindestmaß </a:t>
            </a:r>
            <a:r>
              <a:rPr lang="de-DE" sz="2200" dirty="0" smtClean="0">
                <a:latin typeface="Corbel" panose="020B0503020204020204" pitchFamily="34" charset="0"/>
              </a:rPr>
              <a:t>begrenzen</a:t>
            </a:r>
          </a:p>
          <a:p>
            <a:pPr marL="342900" indent="-342900">
              <a:buFont typeface="Arial" panose="020B0604020202020204" pitchFamily="34" charset="0"/>
              <a:buChar char="•"/>
            </a:pPr>
            <a:r>
              <a:rPr lang="de-DE" sz="2200" dirty="0" smtClean="0">
                <a:latin typeface="Corbel" panose="020B0503020204020204" pitchFamily="34" charset="0"/>
              </a:rPr>
              <a:t>Umfassenden </a:t>
            </a:r>
            <a:r>
              <a:rPr lang="de-DE" sz="2200" dirty="0">
                <a:latin typeface="Corbel" panose="020B0503020204020204" pitchFamily="34" charset="0"/>
              </a:rPr>
              <a:t>Aktionsplan für </a:t>
            </a:r>
            <a:r>
              <a:rPr lang="de-DE" sz="2200" dirty="0" smtClean="0">
                <a:latin typeface="Corbel" panose="020B0503020204020204" pitchFamily="34" charset="0"/>
              </a:rPr>
              <a:t>mind. 25 </a:t>
            </a:r>
            <a:r>
              <a:rPr lang="de-DE" sz="2200" dirty="0">
                <a:latin typeface="Corbel" panose="020B0503020204020204" pitchFamily="34" charset="0"/>
              </a:rPr>
              <a:t>Prozent Ökolandbau in der EU bis </a:t>
            </a:r>
            <a:r>
              <a:rPr lang="de-DE" sz="2200" dirty="0" smtClean="0">
                <a:latin typeface="Corbel" panose="020B0503020204020204" pitchFamily="34" charset="0"/>
              </a:rPr>
              <a:t>2030</a:t>
            </a:r>
          </a:p>
          <a:p>
            <a:pPr marL="342900" indent="-342900">
              <a:buFont typeface="Arial" panose="020B0604020202020204" pitchFamily="34" charset="0"/>
              <a:buChar char="•"/>
            </a:pPr>
            <a:r>
              <a:rPr lang="de-DE" sz="2200" dirty="0" smtClean="0">
                <a:latin typeface="Corbel" panose="020B0503020204020204" pitchFamily="34" charset="0"/>
              </a:rPr>
              <a:t>Die wahren, »versteckten </a:t>
            </a:r>
            <a:r>
              <a:rPr lang="de-DE" sz="2200" dirty="0">
                <a:latin typeface="Corbel" panose="020B0503020204020204" pitchFamily="34" charset="0"/>
              </a:rPr>
              <a:t>Kosten«, die durch Umweltschäden entstehen, </a:t>
            </a:r>
            <a:r>
              <a:rPr lang="de-DE" sz="2200" dirty="0" smtClean="0">
                <a:latin typeface="Corbel" panose="020B0503020204020204" pitchFamily="34" charset="0"/>
              </a:rPr>
              <a:t>müssen transparent dargestellt werden oder Dumping-Preise müssen verboten werden. Würde man jetzt die Umweltkosten auf </a:t>
            </a:r>
            <a:r>
              <a:rPr lang="de-DE" sz="2200" dirty="0">
                <a:latin typeface="Corbel" panose="020B0503020204020204" pitchFamily="34" charset="0"/>
              </a:rPr>
              <a:t>die Lebensmittelpreise aufschlagen, würden sich die Preise für tierliche Produkte verdreifachen. Die Verwendung von Stickstoffdünger, die Treibhausgas-Emissionen und den Energieverbrauch muss man finanziell berücksichtigten. Konventionelles Fleisch oder Eier wären dann um 43 % teurer als jetzt, Milchprodukte um 32 %. </a:t>
            </a:r>
            <a:endParaRPr lang="de-DE" sz="2200" dirty="0" smtClean="0">
              <a:latin typeface="Corbel" panose="020B0503020204020204" pitchFamily="34" charset="0"/>
            </a:endParaRPr>
          </a:p>
          <a:p>
            <a:pPr marL="342900" indent="-342900">
              <a:buFont typeface="Arial" panose="020B0604020202020204" pitchFamily="34" charset="0"/>
              <a:buChar char="•"/>
            </a:pPr>
            <a:r>
              <a:rPr lang="de-DE" sz="2200" dirty="0" smtClean="0">
                <a:latin typeface="Corbel" panose="020B0503020204020204" pitchFamily="34" charset="0"/>
              </a:rPr>
              <a:t>Ernährung &amp; Landwirtschaft gehören als Pflichtfach auf den Lehrplan </a:t>
            </a:r>
          </a:p>
          <a:p>
            <a:endParaRPr lang="de-DE" sz="2200" dirty="0" smtClean="0">
              <a:latin typeface="Corbel" panose="020B0503020204020204" pitchFamily="34" charset="0"/>
            </a:endParaRPr>
          </a:p>
        </p:txBody>
      </p:sp>
      <p:sp>
        <p:nvSpPr>
          <p:cNvPr id="5" name="Titel 1"/>
          <p:cNvSpPr>
            <a:spLocks noGrp="1"/>
          </p:cNvSpPr>
          <p:nvPr>
            <p:ph type="title"/>
          </p:nvPr>
        </p:nvSpPr>
        <p:spPr/>
        <p:txBody>
          <a:bodyPr/>
          <a:lstStyle/>
          <a:p>
            <a:pPr>
              <a:lnSpc>
                <a:spcPct val="100000"/>
              </a:lnSpc>
            </a:pPr>
            <a:r>
              <a:rPr lang="de-DE" spc="-1" dirty="0" smtClean="0">
                <a:solidFill>
                  <a:srgbClr val="687F00"/>
                </a:solidFill>
                <a:latin typeface="Corbel"/>
              </a:rPr>
              <a:t>Was muss mindestens passieren?</a:t>
            </a:r>
            <a:endParaRPr lang="de-DE" spc="-1" dirty="0">
              <a:solidFill>
                <a:srgbClr val="4D3E2F"/>
              </a:solidFill>
              <a:latin typeface="Corbel"/>
            </a:endParaRPr>
          </a:p>
        </p:txBody>
      </p:sp>
    </p:spTree>
    <p:extLst>
      <p:ext uri="{BB962C8B-B14F-4D97-AF65-F5344CB8AC3E}">
        <p14:creationId xmlns:p14="http://schemas.microsoft.com/office/powerpoint/2010/main" val="2719492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1410120" y="276120"/>
            <a:ext cx="9371520" cy="1183320"/>
          </a:xfrm>
          <a:prstGeom prst="rect">
            <a:avLst/>
          </a:prstGeom>
          <a:noFill/>
          <a:ln>
            <a:noFill/>
          </a:ln>
        </p:spPr>
        <p:txBody>
          <a:bodyPr anchor="b">
            <a:noAutofit/>
          </a:bodyPr>
          <a:lstStyle/>
          <a:p>
            <a:r>
              <a:rPr lang="de-DE" sz="2200" b="0" i="1" strike="noStrike" spc="-1" dirty="0" smtClean="0">
                <a:solidFill>
                  <a:srgbClr val="4D3E2F"/>
                </a:solidFill>
                <a:latin typeface="Corbel"/>
              </a:rPr>
              <a:t>Vielen Dank für Ihre Aufmerksamkeit!</a:t>
            </a:r>
            <a:endParaRPr lang="de-DE" sz="2200" b="0" i="1" strike="noStrike" spc="-1" dirty="0">
              <a:solidFill>
                <a:srgbClr val="4D3E2F"/>
              </a:solidFill>
              <a:latin typeface="Corbel"/>
            </a:endParaRPr>
          </a:p>
        </p:txBody>
      </p:sp>
      <p:pic>
        <p:nvPicPr>
          <p:cNvPr id="217" name="Inhaltsplatzhalter 3"/>
          <p:cNvPicPr/>
          <p:nvPr/>
        </p:nvPicPr>
        <p:blipFill>
          <a:blip r:embed="rId2"/>
          <a:stretch/>
        </p:blipFill>
        <p:spPr>
          <a:xfrm>
            <a:off x="7950600" y="1459080"/>
            <a:ext cx="3402720" cy="4368240"/>
          </a:xfrm>
          <a:prstGeom prst="rect">
            <a:avLst/>
          </a:prstGeom>
          <a:ln>
            <a:noFill/>
          </a:ln>
        </p:spPr>
      </p:pic>
      <p:sp>
        <p:nvSpPr>
          <p:cNvPr id="218" name="CustomShape 2"/>
          <p:cNvSpPr/>
          <p:nvPr/>
        </p:nvSpPr>
        <p:spPr>
          <a:xfrm>
            <a:off x="838080" y="1825560"/>
            <a:ext cx="10515240" cy="43509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de-DE" sz="2800" b="0" strike="noStrike" spc="-1" dirty="0">
                <a:solidFill>
                  <a:srgbClr val="4D3E2F"/>
                </a:solidFill>
                <a:latin typeface="Corbel"/>
              </a:rPr>
              <a:t>Marie Pigors</a:t>
            </a:r>
            <a:endParaRPr lang="de-DE" sz="2800" b="0" strike="noStrike" spc="-1" dirty="0">
              <a:latin typeface="Arial"/>
            </a:endParaRPr>
          </a:p>
          <a:p>
            <a:pPr>
              <a:lnSpc>
                <a:spcPct val="90000"/>
              </a:lnSpc>
              <a:spcBef>
                <a:spcPts val="1001"/>
              </a:spcBef>
            </a:pPr>
            <a:r>
              <a:rPr lang="de-DE" sz="2800" b="0" strike="noStrike" spc="-1" dirty="0">
                <a:solidFill>
                  <a:srgbClr val="4D3E2F"/>
                </a:solidFill>
                <a:latin typeface="Corbel"/>
              </a:rPr>
              <a:t>marie.pigors@nkk-hb.de </a:t>
            </a:r>
            <a:endParaRPr lang="de-DE" sz="2800" b="0" strike="noStrike" spc="-1" dirty="0">
              <a:latin typeface="Arial"/>
            </a:endParaRPr>
          </a:p>
          <a:p>
            <a:pPr>
              <a:lnSpc>
                <a:spcPct val="90000"/>
              </a:lnSpc>
              <a:spcBef>
                <a:spcPts val="1001"/>
              </a:spcBef>
            </a:pPr>
            <a:r>
              <a:rPr lang="de-DE" sz="2800" b="0" strike="noStrike" spc="-1" dirty="0">
                <a:solidFill>
                  <a:srgbClr val="4D3E2F"/>
                </a:solidFill>
                <a:latin typeface="Corbel"/>
              </a:rPr>
              <a:t>0174 3348727</a:t>
            </a:r>
            <a:endParaRPr lang="de-DE" sz="2800" b="0" strike="noStrike" spc="-1" dirty="0">
              <a:latin typeface="Arial"/>
            </a:endParaRPr>
          </a:p>
          <a:p>
            <a:pPr>
              <a:lnSpc>
                <a:spcPct val="90000"/>
              </a:lnSpc>
              <a:spcBef>
                <a:spcPts val="1001"/>
              </a:spcBef>
            </a:pPr>
            <a:endParaRPr lang="de-DE" sz="2800" b="0" strike="noStrike" spc="-1" dirty="0">
              <a:latin typeface="Arial"/>
            </a:endParaRPr>
          </a:p>
          <a:p>
            <a:pPr>
              <a:lnSpc>
                <a:spcPct val="90000"/>
              </a:lnSpc>
              <a:spcBef>
                <a:spcPts val="1001"/>
              </a:spcBef>
            </a:pPr>
            <a:r>
              <a:rPr lang="de-DE" sz="2800" b="0" strike="noStrike" spc="-1" dirty="0">
                <a:solidFill>
                  <a:srgbClr val="4D3E2F"/>
                </a:solidFill>
                <a:latin typeface="Corbel"/>
              </a:rPr>
              <a:t>www.naturkost-kontor.de</a:t>
            </a:r>
            <a:endParaRPr lang="de-DE" sz="2800" b="0" strike="noStrike" spc="-1" dirty="0">
              <a:latin typeface="Arial"/>
            </a:endParaRPr>
          </a:p>
          <a:p>
            <a:pPr>
              <a:lnSpc>
                <a:spcPct val="90000"/>
              </a:lnSpc>
              <a:spcBef>
                <a:spcPts val="1001"/>
              </a:spcBef>
            </a:pPr>
            <a:endParaRPr lang="de-DE" sz="2800" b="0" strike="noStrike" spc="-1" dirty="0">
              <a:latin typeface="Arial"/>
            </a:endParaRPr>
          </a:p>
        </p:txBody>
      </p:sp>
      <p:pic>
        <p:nvPicPr>
          <p:cNvPr id="5" name="Grafik 12"/>
          <p:cNvPicPr/>
          <p:nvPr/>
        </p:nvPicPr>
        <p:blipFill>
          <a:blip r:embed="rId3"/>
          <a:stretch/>
        </p:blipFill>
        <p:spPr>
          <a:xfrm>
            <a:off x="4881881" y="3929204"/>
            <a:ext cx="3068719" cy="1762525"/>
          </a:xfrm>
          <a:prstGeom prst="rect">
            <a:avLst/>
          </a:prstGeom>
          <a:ln>
            <a:noFill/>
          </a:ln>
        </p:spPr>
      </p:pic>
    </p:spTree>
    <p:extLst>
      <p:ext uri="{BB962C8B-B14F-4D97-AF65-F5344CB8AC3E}">
        <p14:creationId xmlns:p14="http://schemas.microsoft.com/office/powerpoint/2010/main" val="181312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1410120" y="276120"/>
            <a:ext cx="9371520" cy="1183320"/>
          </a:xfrm>
          <a:prstGeom prst="rect">
            <a:avLst/>
          </a:prstGeom>
          <a:noFill/>
          <a:ln>
            <a:noFill/>
          </a:ln>
        </p:spPr>
        <p:txBody>
          <a:bodyPr anchor="b">
            <a:noAutofit/>
          </a:bodyPr>
          <a:lstStyle/>
          <a:p>
            <a:pPr>
              <a:lnSpc>
                <a:spcPct val="100000"/>
              </a:lnSpc>
            </a:pPr>
            <a:r>
              <a:rPr lang="de-DE" sz="3400" spc="-1" dirty="0" smtClean="0">
                <a:solidFill>
                  <a:srgbClr val="687F00"/>
                </a:solidFill>
                <a:latin typeface="Corbel"/>
              </a:rPr>
              <a:t>Warum „regional“ nicht reicht</a:t>
            </a:r>
            <a:r>
              <a:rPr lang="de-DE" sz="3400" b="0" strike="noStrike" spc="-1" dirty="0">
                <a:solidFill>
                  <a:srgbClr val="687F00"/>
                </a:solidFill>
                <a:latin typeface="Corbel"/>
              </a:rPr>
              <a:t>		</a:t>
            </a:r>
            <a:endParaRPr lang="de-DE" sz="3400" b="0" strike="noStrike" spc="-1" dirty="0">
              <a:solidFill>
                <a:srgbClr val="4D3E2F"/>
              </a:solidFill>
              <a:latin typeface="Corbel"/>
            </a:endParaRPr>
          </a:p>
        </p:txBody>
      </p:sp>
      <p:sp>
        <p:nvSpPr>
          <p:cNvPr id="144" name="TextShape 2"/>
          <p:cNvSpPr txBox="1"/>
          <p:nvPr/>
        </p:nvSpPr>
        <p:spPr>
          <a:xfrm>
            <a:off x="1410120" y="1566000"/>
            <a:ext cx="9371520" cy="4620240"/>
          </a:xfrm>
          <a:prstGeom prst="rect">
            <a:avLst/>
          </a:prstGeom>
          <a:noFill/>
          <a:ln>
            <a:noFill/>
          </a:ln>
        </p:spPr>
        <p:txBody>
          <a:bodyPr>
            <a:normAutofit lnSpcReduction="10000"/>
          </a:bodyPr>
          <a:lstStyle/>
          <a:p>
            <a:pPr marL="210240" indent="-209880">
              <a:lnSpc>
                <a:spcPct val="90000"/>
              </a:lnSpc>
              <a:spcBef>
                <a:spcPts val="1100"/>
              </a:spcBef>
              <a:buClr>
                <a:srgbClr val="4D3E2F"/>
              </a:buClr>
              <a:buFont typeface="Arial"/>
              <a:buChar char="•"/>
            </a:pPr>
            <a:r>
              <a:rPr lang="de-DE" sz="2200" strike="noStrike" spc="-1" dirty="0">
                <a:solidFill>
                  <a:srgbClr val="4D3E2F"/>
                </a:solidFill>
                <a:latin typeface="Corbel"/>
              </a:rPr>
              <a:t>Im </a:t>
            </a:r>
            <a:r>
              <a:rPr lang="de-DE" sz="2200" strike="noStrike" spc="-1" dirty="0" smtClean="0">
                <a:solidFill>
                  <a:srgbClr val="4D3E2F"/>
                </a:solidFill>
                <a:latin typeface="Corbel"/>
              </a:rPr>
              <a:t>konventionellen Fall (also 92,2% der landwirtschaftlich genutzten Fläche) </a:t>
            </a:r>
            <a:r>
              <a:rPr lang="de-DE" sz="2200" strike="noStrike" spc="-1" dirty="0">
                <a:solidFill>
                  <a:srgbClr val="4D3E2F"/>
                </a:solidFill>
                <a:latin typeface="Corbel"/>
              </a:rPr>
              <a:t>bedeutet </a:t>
            </a:r>
            <a:r>
              <a:rPr lang="de-DE" sz="2200" i="1" strike="noStrike" spc="-1" dirty="0">
                <a:solidFill>
                  <a:srgbClr val="4D3E2F"/>
                </a:solidFill>
                <a:latin typeface="Corbel"/>
              </a:rPr>
              <a:t>regional</a:t>
            </a:r>
            <a:r>
              <a:rPr lang="de-DE" sz="2200" strike="noStrike" spc="-1" dirty="0">
                <a:solidFill>
                  <a:srgbClr val="4D3E2F"/>
                </a:solidFill>
                <a:latin typeface="Corbel"/>
              </a:rPr>
              <a:t>, dass </a:t>
            </a:r>
          </a:p>
          <a:p>
            <a:pPr marL="210240" indent="-209880">
              <a:lnSpc>
                <a:spcPct val="90000"/>
              </a:lnSpc>
              <a:spcBef>
                <a:spcPts val="1100"/>
              </a:spcBef>
              <a:buClr>
                <a:srgbClr val="4D3E2F"/>
              </a:buClr>
              <a:buFont typeface="Wingdings" charset="2"/>
              <a:buChar char=""/>
            </a:pPr>
            <a:r>
              <a:rPr lang="de-DE" sz="2200" b="0" strike="noStrike" spc="-1" dirty="0">
                <a:solidFill>
                  <a:srgbClr val="4D3E2F"/>
                </a:solidFill>
                <a:latin typeface="Corbel"/>
              </a:rPr>
              <a:t>die </a:t>
            </a:r>
            <a:r>
              <a:rPr lang="de-DE" sz="2200" b="0" i="1" strike="noStrike" spc="-1" dirty="0">
                <a:solidFill>
                  <a:srgbClr val="4D3E2F"/>
                </a:solidFill>
                <a:latin typeface="Corbel"/>
              </a:rPr>
              <a:t>eigene</a:t>
            </a:r>
            <a:r>
              <a:rPr lang="de-DE" sz="2200" b="0" strike="noStrike" spc="-1" dirty="0">
                <a:solidFill>
                  <a:srgbClr val="4D3E2F"/>
                </a:solidFill>
                <a:latin typeface="Corbel"/>
              </a:rPr>
              <a:t> Region, </a:t>
            </a:r>
            <a:r>
              <a:rPr lang="de-DE" sz="2200" b="0" i="1" strike="noStrike" spc="-1" dirty="0">
                <a:solidFill>
                  <a:srgbClr val="4D3E2F"/>
                </a:solidFill>
                <a:latin typeface="Corbel"/>
              </a:rPr>
              <a:t>unsere</a:t>
            </a:r>
            <a:r>
              <a:rPr lang="de-DE" sz="2200" b="0" strike="noStrike" spc="-1" dirty="0">
                <a:solidFill>
                  <a:srgbClr val="4D3E2F"/>
                </a:solidFill>
                <a:latin typeface="Corbel"/>
              </a:rPr>
              <a:t> Luft und </a:t>
            </a:r>
            <a:r>
              <a:rPr lang="de-DE" sz="2200" b="0" i="1" strike="noStrike" spc="-1" dirty="0">
                <a:solidFill>
                  <a:srgbClr val="4D3E2F"/>
                </a:solidFill>
                <a:latin typeface="Corbel"/>
              </a:rPr>
              <a:t>unser</a:t>
            </a:r>
            <a:r>
              <a:rPr lang="de-DE" sz="2200" b="0" strike="noStrike" spc="-1" dirty="0">
                <a:solidFill>
                  <a:srgbClr val="4D3E2F"/>
                </a:solidFill>
                <a:latin typeface="Corbel"/>
              </a:rPr>
              <a:t> Boden mit Pestiziden, Insektiziden, Fungiziden vergiftet wird</a:t>
            </a:r>
          </a:p>
          <a:p>
            <a:pPr marL="210240" indent="-209880">
              <a:lnSpc>
                <a:spcPct val="90000"/>
              </a:lnSpc>
              <a:spcBef>
                <a:spcPts val="1100"/>
              </a:spcBef>
              <a:buClr>
                <a:srgbClr val="4D3E2F"/>
              </a:buClr>
              <a:buFont typeface="Wingdings" charset="2"/>
              <a:buChar char=""/>
            </a:pPr>
            <a:r>
              <a:rPr lang="de-DE" sz="2200" b="0" strike="noStrike" spc="-1" dirty="0">
                <a:solidFill>
                  <a:srgbClr val="4D3E2F"/>
                </a:solidFill>
                <a:latin typeface="Corbel"/>
              </a:rPr>
              <a:t>Qualtierhaltung direkt vor der eigenen Haustür stattfindet</a:t>
            </a:r>
          </a:p>
          <a:p>
            <a:pPr marL="210240" indent="-209880">
              <a:lnSpc>
                <a:spcPct val="90000"/>
              </a:lnSpc>
              <a:spcBef>
                <a:spcPts val="1100"/>
              </a:spcBef>
              <a:buClr>
                <a:srgbClr val="4D3E2F"/>
              </a:buClr>
              <a:buFont typeface="Wingdings" charset="2"/>
              <a:buChar char=""/>
            </a:pPr>
            <a:r>
              <a:rPr lang="de-DE" sz="2200" b="0" strike="noStrike" spc="-1" dirty="0">
                <a:solidFill>
                  <a:srgbClr val="4D3E2F"/>
                </a:solidFill>
                <a:latin typeface="Corbel"/>
              </a:rPr>
              <a:t>Das </a:t>
            </a:r>
            <a:r>
              <a:rPr lang="de-DE" sz="2200" b="0" i="1" strike="noStrike" spc="-1" dirty="0">
                <a:solidFill>
                  <a:srgbClr val="4D3E2F"/>
                </a:solidFill>
                <a:latin typeface="Corbel"/>
              </a:rPr>
              <a:t>eigene</a:t>
            </a:r>
            <a:r>
              <a:rPr lang="de-DE" sz="2200" b="0" strike="noStrike" spc="-1" dirty="0">
                <a:solidFill>
                  <a:srgbClr val="4D3E2F"/>
                </a:solidFill>
                <a:latin typeface="Corbel"/>
              </a:rPr>
              <a:t> Trinkwasser durch Arzneimittelrückstände verseucht wird</a:t>
            </a:r>
          </a:p>
          <a:p>
            <a:pPr marL="210240" indent="-209880">
              <a:lnSpc>
                <a:spcPct val="90000"/>
              </a:lnSpc>
              <a:spcBef>
                <a:spcPts val="1100"/>
              </a:spcBef>
              <a:buClr>
                <a:srgbClr val="4D3E2F"/>
              </a:buClr>
              <a:buFont typeface="Wingdings" charset="2"/>
              <a:buChar char=""/>
            </a:pPr>
            <a:r>
              <a:rPr lang="de-DE" sz="2200" b="0" strike="noStrike" spc="-1" dirty="0">
                <a:solidFill>
                  <a:srgbClr val="4D3E2F"/>
                </a:solidFill>
                <a:latin typeface="Corbel"/>
              </a:rPr>
              <a:t>das </a:t>
            </a:r>
            <a:r>
              <a:rPr lang="de-DE" sz="2200" b="0" i="1" strike="noStrike" spc="-1" dirty="0">
                <a:solidFill>
                  <a:srgbClr val="4D3E2F"/>
                </a:solidFill>
                <a:latin typeface="Corbel"/>
              </a:rPr>
              <a:t>eigene</a:t>
            </a:r>
            <a:r>
              <a:rPr lang="de-DE" sz="2200" b="0" strike="noStrike" spc="-1" dirty="0">
                <a:solidFill>
                  <a:srgbClr val="4D3E2F"/>
                </a:solidFill>
                <a:latin typeface="Corbel"/>
              </a:rPr>
              <a:t> Trinkwasser durch Nitrat verseucht wird </a:t>
            </a:r>
          </a:p>
          <a:p>
            <a:pPr marL="438840" lvl="1" indent="-155160">
              <a:lnSpc>
                <a:spcPct val="90000"/>
              </a:lnSpc>
              <a:spcBef>
                <a:spcPts val="400"/>
              </a:spcBef>
              <a:buClr>
                <a:srgbClr val="4D3E2F"/>
              </a:buClr>
              <a:buFont typeface="Wingdings" charset="2"/>
              <a:buChar char=""/>
            </a:pPr>
            <a:r>
              <a:rPr lang="de-DE" sz="1800" b="0" strike="noStrike" spc="-1" dirty="0">
                <a:solidFill>
                  <a:srgbClr val="4D3E2F"/>
                </a:solidFill>
                <a:latin typeface="Corbel"/>
              </a:rPr>
              <a:t>Nitrate sind Salze der Salpetersäure, die sehr gut in Wasser löslich sind. Als </a:t>
            </a:r>
            <a:r>
              <a:rPr lang="de-DE" sz="1800" b="0" strike="noStrike" spc="-1" dirty="0" err="1">
                <a:solidFill>
                  <a:srgbClr val="4D3E2F"/>
                </a:solidFill>
                <a:latin typeface="Corbel"/>
              </a:rPr>
              <a:t>Minderaldünger</a:t>
            </a:r>
            <a:r>
              <a:rPr lang="de-DE" sz="1800" b="0" strike="noStrike" spc="-1" dirty="0">
                <a:solidFill>
                  <a:srgbClr val="4D3E2F"/>
                </a:solidFill>
                <a:latin typeface="Corbel"/>
              </a:rPr>
              <a:t> werden sie in der konventionellen Landwirtschaft in Form von Kalium-, Kalzium- , Natrium- oder Ammoniumnitrat verwendet. In Böden und Gewässern werden organische Stickstoffverbindungen durch biologische Prozesse in Ammonium umgewandelt, das dann zu Nitrat oxidiert. Organische Stickstoffverbindungen sind vor allem in Gülle enthalten. Nitrat wird von den Pflanzen über die Wurzeln aufgenommen.</a:t>
            </a:r>
          </a:p>
          <a:p>
            <a:pPr marL="283320">
              <a:lnSpc>
                <a:spcPct val="90000"/>
              </a:lnSpc>
              <a:spcBef>
                <a:spcPts val="400"/>
              </a:spcBef>
            </a:pPr>
            <a:r>
              <a:rPr lang="de-DE" sz="1800" b="0" strike="noStrike" spc="-1" dirty="0">
                <a:solidFill>
                  <a:srgbClr val="4D3E2F"/>
                </a:solidFill>
                <a:latin typeface="Wingdings"/>
              </a:rPr>
              <a:t></a:t>
            </a:r>
            <a:r>
              <a:rPr lang="de-DE" sz="1800" b="0" strike="noStrike" spc="-1" dirty="0">
                <a:solidFill>
                  <a:srgbClr val="4D3E2F"/>
                </a:solidFill>
                <a:latin typeface="Corbel"/>
              </a:rPr>
              <a:t> Laut Umweltbundesamt liegen heute in Deutschland </a:t>
            </a:r>
            <a:r>
              <a:rPr lang="de-DE" sz="1800" b="0" strike="noStrike" spc="-1" dirty="0" smtClean="0">
                <a:solidFill>
                  <a:srgbClr val="4D3E2F"/>
                </a:solidFill>
                <a:latin typeface="Corbel"/>
              </a:rPr>
              <a:t>28% </a:t>
            </a:r>
            <a:r>
              <a:rPr lang="de-DE" sz="1800" b="0" strike="noStrike" spc="-1" dirty="0">
                <a:solidFill>
                  <a:srgbClr val="4D3E2F"/>
                </a:solidFill>
                <a:latin typeface="Corbel"/>
              </a:rPr>
              <a:t>aller Grundwasser-Brunnen über der Nitratgrenze von 50mg/Liter. </a:t>
            </a:r>
          </a:p>
          <a:p>
            <a:pPr marL="283320">
              <a:lnSpc>
                <a:spcPct val="90000"/>
              </a:lnSpc>
              <a:spcBef>
                <a:spcPts val="400"/>
              </a:spcBef>
            </a:pPr>
            <a:endParaRPr lang="de-DE" sz="1800" b="0" strike="noStrike" spc="-1" dirty="0">
              <a:solidFill>
                <a:srgbClr val="4D3E2F"/>
              </a:solidFill>
              <a:latin typeface="Corbel"/>
            </a:endParaRPr>
          </a:p>
          <a:p>
            <a:pPr>
              <a:lnSpc>
                <a:spcPct val="90000"/>
              </a:lnSpc>
              <a:spcBef>
                <a:spcPts val="1100"/>
              </a:spcBef>
            </a:pPr>
            <a:endParaRPr lang="de-DE" sz="1800" b="0" strike="noStrike" spc="-1" dirty="0">
              <a:solidFill>
                <a:srgbClr val="4D3E2F"/>
              </a:solidFill>
              <a:latin typeface="Corbel"/>
            </a:endParaRPr>
          </a:p>
          <a:p>
            <a:pPr>
              <a:lnSpc>
                <a:spcPct val="90000"/>
              </a:lnSpc>
              <a:spcBef>
                <a:spcPts val="1100"/>
              </a:spcBef>
            </a:pPr>
            <a:endParaRPr lang="de-DE" sz="1800" b="0" strike="noStrike" spc="-1" dirty="0">
              <a:solidFill>
                <a:srgbClr val="4D3E2F"/>
              </a:solidFill>
              <a:latin typeface="Corbel"/>
            </a:endParaRPr>
          </a:p>
          <a:p>
            <a:pPr>
              <a:lnSpc>
                <a:spcPct val="90000"/>
              </a:lnSpc>
              <a:spcBef>
                <a:spcPts val="1100"/>
              </a:spcBef>
            </a:pPr>
            <a:endParaRPr lang="de-DE" sz="1800" b="0" strike="noStrike" spc="-1" dirty="0">
              <a:solidFill>
                <a:srgbClr val="4D3E2F"/>
              </a:solidFill>
              <a:latin typeface="Corbel"/>
            </a:endParaRPr>
          </a:p>
        </p:txBody>
      </p:sp>
      <p:sp>
        <p:nvSpPr>
          <p:cNvPr id="145" name="TextShape 3"/>
          <p:cNvSpPr txBox="1"/>
          <p:nvPr/>
        </p:nvSpPr>
        <p:spPr>
          <a:xfrm>
            <a:off x="0" y="6629400"/>
            <a:ext cx="467640" cy="228240"/>
          </a:xfrm>
          <a:prstGeom prst="rect">
            <a:avLst/>
          </a:prstGeom>
          <a:noFill/>
          <a:ln>
            <a:noFill/>
          </a:ln>
        </p:spPr>
        <p:txBody>
          <a:bodyPr anchor="ctr">
            <a:noAutofit/>
          </a:bodyPr>
          <a:lstStyle/>
          <a:p>
            <a:pPr algn="r">
              <a:lnSpc>
                <a:spcPct val="100000"/>
              </a:lnSpc>
            </a:pPr>
            <a:fld id="{4DE06729-A150-4F18-AC3E-1B4E6D52ED7A}" type="slidenum">
              <a:rPr lang="de-DE" sz="1100" b="0" strike="noStrike" spc="-1">
                <a:solidFill>
                  <a:srgbClr val="455500"/>
                </a:solidFill>
                <a:latin typeface="Corbel"/>
              </a:rPr>
              <a:t>14</a:t>
            </a:fld>
            <a:endParaRPr lang="de-DE" sz="1100" b="0" strike="noStrike" spc="-1">
              <a:latin typeface="Times New Roman"/>
            </a:endParaRPr>
          </a:p>
        </p:txBody>
      </p:sp>
      <p:sp>
        <p:nvSpPr>
          <p:cNvPr id="146" name="TextShape 4"/>
          <p:cNvSpPr txBox="1"/>
          <p:nvPr/>
        </p:nvSpPr>
        <p:spPr>
          <a:xfrm>
            <a:off x="507240" y="6629400"/>
            <a:ext cx="1000440" cy="228240"/>
          </a:xfrm>
          <a:prstGeom prst="rect">
            <a:avLst/>
          </a:prstGeom>
          <a:noFill/>
          <a:ln>
            <a:noFill/>
          </a:ln>
        </p:spPr>
        <p:txBody>
          <a:bodyPr anchor="ctr">
            <a:noAutofit/>
          </a:bodyPr>
          <a:lstStyle/>
          <a:p>
            <a:pPr algn="r">
              <a:lnSpc>
                <a:spcPct val="100000"/>
              </a:lnSpc>
            </a:pPr>
            <a:fld id="{C8F06053-AEF7-4F1C-815A-E2736A82691E}" type="datetime1">
              <a:rPr lang="de-DE" sz="1100" b="0" strike="noStrike" spc="-1">
                <a:solidFill>
                  <a:srgbClr val="455500"/>
                </a:solidFill>
                <a:latin typeface="Corbel"/>
              </a:rPr>
              <a:t>03.03.2021</a:t>
            </a:fld>
            <a:endParaRPr lang="de-DE" sz="1100" b="0" strike="noStrike" spc="-1">
              <a:latin typeface="Times New Roman"/>
            </a:endParaRPr>
          </a:p>
        </p:txBody>
      </p:sp>
      <p:sp>
        <p:nvSpPr>
          <p:cNvPr id="147" name="TextShape 5"/>
          <p:cNvSpPr txBox="1"/>
          <p:nvPr/>
        </p:nvSpPr>
        <p:spPr>
          <a:xfrm>
            <a:off x="1637640" y="6629400"/>
            <a:ext cx="9144000" cy="228240"/>
          </a:xfrm>
          <a:prstGeom prst="rect">
            <a:avLst/>
          </a:prstGeom>
          <a:noFill/>
          <a:ln>
            <a:noFill/>
          </a:ln>
        </p:spPr>
        <p:txBody>
          <a:bodyPr anchor="ctr">
            <a:noAutofit/>
          </a:bodyPr>
          <a:lstStyle/>
          <a:p>
            <a:pPr>
              <a:lnSpc>
                <a:spcPct val="100000"/>
              </a:lnSpc>
            </a:pPr>
            <a:r>
              <a:rPr lang="de-DE" sz="1100" b="0" strike="noStrike" spc="-1">
                <a:solidFill>
                  <a:srgbClr val="455500"/>
                </a:solidFill>
                <a:latin typeface="Corbel"/>
              </a:rPr>
              <a:t>Fußzeile hinzufügen</a:t>
            </a:r>
            <a:endParaRPr lang="de-DE" sz="11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1410120" y="276120"/>
            <a:ext cx="9371520" cy="1183320"/>
          </a:xfrm>
          <a:prstGeom prst="rect">
            <a:avLst/>
          </a:prstGeom>
          <a:noFill/>
          <a:ln>
            <a:noFill/>
          </a:ln>
        </p:spPr>
        <p:txBody>
          <a:bodyPr anchor="b">
            <a:noAutofit/>
          </a:bodyPr>
          <a:lstStyle/>
          <a:p>
            <a:endParaRPr lang="de-DE" sz="1800" b="0" strike="noStrike" spc="-1">
              <a:solidFill>
                <a:srgbClr val="4D3E2F"/>
              </a:solidFill>
              <a:latin typeface="Corbel"/>
            </a:endParaRPr>
          </a:p>
        </p:txBody>
      </p:sp>
      <p:sp>
        <p:nvSpPr>
          <p:cNvPr id="149" name="TextShape 2"/>
          <p:cNvSpPr txBox="1"/>
          <p:nvPr/>
        </p:nvSpPr>
        <p:spPr>
          <a:xfrm>
            <a:off x="1410120" y="1566000"/>
            <a:ext cx="9371520" cy="4620240"/>
          </a:xfrm>
          <a:prstGeom prst="rect">
            <a:avLst/>
          </a:prstGeom>
          <a:noFill/>
          <a:ln>
            <a:noFill/>
          </a:ln>
        </p:spPr>
        <p:txBody>
          <a:bodyPr>
            <a:noAutofit/>
          </a:bodyPr>
          <a:lstStyle/>
          <a:p>
            <a:endParaRPr lang="de-DE" sz="2200" b="0" strike="noStrike" spc="-1">
              <a:solidFill>
                <a:srgbClr val="4D3E2F"/>
              </a:solidFill>
              <a:latin typeface="Corbel"/>
            </a:endParaRPr>
          </a:p>
        </p:txBody>
      </p:sp>
      <p:sp>
        <p:nvSpPr>
          <p:cNvPr id="150" name="TextShape 3"/>
          <p:cNvSpPr txBox="1"/>
          <p:nvPr/>
        </p:nvSpPr>
        <p:spPr>
          <a:xfrm>
            <a:off x="0" y="6629400"/>
            <a:ext cx="467640" cy="228240"/>
          </a:xfrm>
          <a:prstGeom prst="rect">
            <a:avLst/>
          </a:prstGeom>
          <a:noFill/>
          <a:ln>
            <a:noFill/>
          </a:ln>
        </p:spPr>
        <p:txBody>
          <a:bodyPr anchor="ctr">
            <a:noAutofit/>
          </a:bodyPr>
          <a:lstStyle/>
          <a:p>
            <a:pPr algn="r">
              <a:lnSpc>
                <a:spcPct val="100000"/>
              </a:lnSpc>
            </a:pPr>
            <a:fld id="{B2B4CA33-7B61-4254-AFD5-594B059E90FA}" type="slidenum">
              <a:rPr lang="de-DE" sz="1100" b="0" strike="noStrike" spc="-1">
                <a:solidFill>
                  <a:srgbClr val="455500"/>
                </a:solidFill>
                <a:latin typeface="Corbel"/>
              </a:rPr>
              <a:t>15</a:t>
            </a:fld>
            <a:endParaRPr lang="de-DE" sz="1100" b="0" strike="noStrike" spc="-1">
              <a:latin typeface="Times New Roman"/>
            </a:endParaRPr>
          </a:p>
        </p:txBody>
      </p:sp>
      <p:sp>
        <p:nvSpPr>
          <p:cNvPr id="151" name="TextShape 4"/>
          <p:cNvSpPr txBox="1"/>
          <p:nvPr/>
        </p:nvSpPr>
        <p:spPr>
          <a:xfrm>
            <a:off x="507240" y="6629400"/>
            <a:ext cx="1000440" cy="228240"/>
          </a:xfrm>
          <a:prstGeom prst="rect">
            <a:avLst/>
          </a:prstGeom>
          <a:noFill/>
          <a:ln>
            <a:noFill/>
          </a:ln>
        </p:spPr>
        <p:txBody>
          <a:bodyPr anchor="ctr">
            <a:noAutofit/>
          </a:bodyPr>
          <a:lstStyle/>
          <a:p>
            <a:pPr algn="r">
              <a:lnSpc>
                <a:spcPct val="100000"/>
              </a:lnSpc>
            </a:pPr>
            <a:fld id="{BA45AA5B-9C2C-4AF0-9AA6-42F08A797592}" type="datetime1">
              <a:rPr lang="de-DE" sz="1100" b="0" strike="noStrike" spc="-1">
                <a:solidFill>
                  <a:srgbClr val="455500"/>
                </a:solidFill>
                <a:latin typeface="Corbel"/>
              </a:rPr>
              <a:t>03.03.2021</a:t>
            </a:fld>
            <a:endParaRPr lang="de-DE" sz="1100" b="0" strike="noStrike" spc="-1">
              <a:latin typeface="Times New Roman"/>
            </a:endParaRPr>
          </a:p>
        </p:txBody>
      </p:sp>
      <p:sp>
        <p:nvSpPr>
          <p:cNvPr id="152" name="TextShape 5"/>
          <p:cNvSpPr txBox="1"/>
          <p:nvPr/>
        </p:nvSpPr>
        <p:spPr>
          <a:xfrm>
            <a:off x="1637640" y="6629400"/>
            <a:ext cx="9144000" cy="228240"/>
          </a:xfrm>
          <a:prstGeom prst="rect">
            <a:avLst/>
          </a:prstGeom>
          <a:noFill/>
          <a:ln>
            <a:noFill/>
          </a:ln>
        </p:spPr>
        <p:txBody>
          <a:bodyPr anchor="ctr">
            <a:noAutofit/>
          </a:bodyPr>
          <a:lstStyle/>
          <a:p>
            <a:pPr>
              <a:lnSpc>
                <a:spcPct val="100000"/>
              </a:lnSpc>
            </a:pPr>
            <a:r>
              <a:rPr lang="de-DE" sz="1100" b="0" strike="noStrike" spc="-1">
                <a:solidFill>
                  <a:srgbClr val="455500"/>
                </a:solidFill>
                <a:latin typeface="Corbel"/>
              </a:rPr>
              <a:t>Fußzeile hinzufügen</a:t>
            </a:r>
            <a:endParaRPr lang="de-DE" sz="1100" b="0" strike="noStrike" spc="-1">
              <a:latin typeface="Times New Roman"/>
            </a:endParaRPr>
          </a:p>
        </p:txBody>
      </p:sp>
      <p:pic>
        <p:nvPicPr>
          <p:cNvPr id="153" name="Grafik 6"/>
          <p:cNvPicPr/>
          <p:nvPr/>
        </p:nvPicPr>
        <p:blipFill>
          <a:blip r:embed="rId2"/>
          <a:stretch/>
        </p:blipFill>
        <p:spPr>
          <a:xfrm>
            <a:off x="2668680" y="265320"/>
            <a:ext cx="6969600" cy="6363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1410120" y="276120"/>
            <a:ext cx="9371520" cy="1183320"/>
          </a:xfrm>
          <a:prstGeom prst="rect">
            <a:avLst/>
          </a:prstGeom>
          <a:noFill/>
          <a:ln>
            <a:noFill/>
          </a:ln>
        </p:spPr>
        <p:txBody>
          <a:bodyPr anchor="b">
            <a:noAutofit/>
          </a:bodyPr>
          <a:lstStyle/>
          <a:p>
            <a:pPr>
              <a:lnSpc>
                <a:spcPct val="100000"/>
              </a:lnSpc>
            </a:pPr>
            <a:r>
              <a:rPr lang="de-DE" sz="3400" b="0" strike="noStrike" spc="-1" dirty="0">
                <a:solidFill>
                  <a:srgbClr val="687F00"/>
                </a:solidFill>
                <a:latin typeface="Corbel"/>
              </a:rPr>
              <a:t>Regional – was bedeutet das im schlechtesten Fall?</a:t>
            </a:r>
            <a:endParaRPr lang="de-DE" sz="3400" b="0" strike="noStrike" spc="-1" dirty="0">
              <a:solidFill>
                <a:srgbClr val="4D3E2F"/>
              </a:solidFill>
              <a:latin typeface="Corbel"/>
            </a:endParaRPr>
          </a:p>
        </p:txBody>
      </p:sp>
      <p:sp>
        <p:nvSpPr>
          <p:cNvPr id="155" name="TextShape 2"/>
          <p:cNvSpPr txBox="1"/>
          <p:nvPr/>
        </p:nvSpPr>
        <p:spPr>
          <a:xfrm>
            <a:off x="0" y="6629400"/>
            <a:ext cx="467640" cy="228240"/>
          </a:xfrm>
          <a:prstGeom prst="rect">
            <a:avLst/>
          </a:prstGeom>
          <a:noFill/>
          <a:ln>
            <a:noFill/>
          </a:ln>
        </p:spPr>
        <p:txBody>
          <a:bodyPr anchor="ctr">
            <a:noAutofit/>
          </a:bodyPr>
          <a:lstStyle/>
          <a:p>
            <a:pPr algn="r">
              <a:lnSpc>
                <a:spcPct val="100000"/>
              </a:lnSpc>
            </a:pPr>
            <a:fld id="{2C60D2DA-ABC6-4616-ADC5-732FBABC5F85}" type="slidenum">
              <a:rPr lang="de-DE" sz="1100" b="0" strike="noStrike" spc="-1">
                <a:solidFill>
                  <a:srgbClr val="455500"/>
                </a:solidFill>
                <a:latin typeface="Corbel"/>
              </a:rPr>
              <a:t>16</a:t>
            </a:fld>
            <a:endParaRPr lang="de-DE" sz="1100" b="0" strike="noStrike" spc="-1">
              <a:latin typeface="Times New Roman"/>
            </a:endParaRPr>
          </a:p>
        </p:txBody>
      </p:sp>
      <p:sp>
        <p:nvSpPr>
          <p:cNvPr id="156" name="TextShape 3"/>
          <p:cNvSpPr txBox="1"/>
          <p:nvPr/>
        </p:nvSpPr>
        <p:spPr>
          <a:xfrm>
            <a:off x="507240" y="6629400"/>
            <a:ext cx="1000440" cy="228240"/>
          </a:xfrm>
          <a:prstGeom prst="rect">
            <a:avLst/>
          </a:prstGeom>
          <a:noFill/>
          <a:ln>
            <a:noFill/>
          </a:ln>
        </p:spPr>
        <p:txBody>
          <a:bodyPr anchor="ctr">
            <a:noAutofit/>
          </a:bodyPr>
          <a:lstStyle/>
          <a:p>
            <a:pPr algn="r">
              <a:lnSpc>
                <a:spcPct val="100000"/>
              </a:lnSpc>
            </a:pPr>
            <a:fld id="{F71628EC-4F63-45EA-8BAC-E1CE4AFD9024}" type="datetime1">
              <a:rPr lang="de-DE" sz="1100" b="0" strike="noStrike" spc="-1">
                <a:solidFill>
                  <a:srgbClr val="455500"/>
                </a:solidFill>
                <a:latin typeface="Corbel"/>
              </a:rPr>
              <a:t>03.03.2021</a:t>
            </a:fld>
            <a:endParaRPr lang="de-DE" sz="1100" b="0" strike="noStrike" spc="-1">
              <a:latin typeface="Times New Roman"/>
            </a:endParaRPr>
          </a:p>
        </p:txBody>
      </p:sp>
      <p:sp>
        <p:nvSpPr>
          <p:cNvPr id="157" name="TextShape 4"/>
          <p:cNvSpPr txBox="1"/>
          <p:nvPr/>
        </p:nvSpPr>
        <p:spPr>
          <a:xfrm>
            <a:off x="1637640" y="6629400"/>
            <a:ext cx="9144000" cy="228240"/>
          </a:xfrm>
          <a:prstGeom prst="rect">
            <a:avLst/>
          </a:prstGeom>
          <a:noFill/>
          <a:ln>
            <a:noFill/>
          </a:ln>
        </p:spPr>
        <p:txBody>
          <a:bodyPr anchor="ctr">
            <a:noAutofit/>
          </a:bodyPr>
          <a:lstStyle/>
          <a:p>
            <a:pPr>
              <a:lnSpc>
                <a:spcPct val="100000"/>
              </a:lnSpc>
            </a:pPr>
            <a:r>
              <a:rPr lang="de-DE" sz="1100" b="0" strike="noStrike" spc="-1">
                <a:solidFill>
                  <a:srgbClr val="455500"/>
                </a:solidFill>
                <a:latin typeface="Corbel"/>
              </a:rPr>
              <a:t>Fußzeile hinzufügen</a:t>
            </a:r>
            <a:endParaRPr lang="de-DE" sz="1100" b="0" strike="noStrike" spc="-1">
              <a:latin typeface="Times New Roman"/>
            </a:endParaRPr>
          </a:p>
        </p:txBody>
      </p:sp>
      <p:sp>
        <p:nvSpPr>
          <p:cNvPr id="158" name="TextShape 5"/>
          <p:cNvSpPr txBox="1"/>
          <p:nvPr/>
        </p:nvSpPr>
        <p:spPr>
          <a:xfrm>
            <a:off x="1410120" y="1566000"/>
            <a:ext cx="9371520" cy="4620240"/>
          </a:xfrm>
          <a:prstGeom prst="rect">
            <a:avLst/>
          </a:prstGeom>
          <a:noFill/>
          <a:ln>
            <a:noFill/>
          </a:ln>
        </p:spPr>
        <p:txBody>
          <a:bodyPr>
            <a:noAutofit/>
          </a:bodyPr>
          <a:lstStyle/>
          <a:p>
            <a:pPr marL="210240" indent="-209880">
              <a:lnSpc>
                <a:spcPct val="90000"/>
              </a:lnSpc>
              <a:spcBef>
                <a:spcPts val="1100"/>
              </a:spcBef>
              <a:buClr>
                <a:srgbClr val="4D3E2F"/>
              </a:buClr>
              <a:buFont typeface="Arial"/>
              <a:buChar char="•"/>
            </a:pPr>
            <a:r>
              <a:rPr lang="de-DE" sz="2200" b="0" strike="noStrike" spc="-1" dirty="0">
                <a:solidFill>
                  <a:srgbClr val="4D3E2F"/>
                </a:solidFill>
                <a:latin typeface="Corbel"/>
              </a:rPr>
              <a:t>"Das Hauptergebnis unserer Studie ist, dass man in Deutschland höchstwahrscheinlich keine Standorte mehr ohne Pestizide findet. Selbst im Bayerischen Wald - und der Standort war mitten im Nationalpark - haben wir fünf Pestizide gefunden", so die leitende </a:t>
            </a:r>
            <a:r>
              <a:rPr lang="de-DE" sz="2200" b="0" strike="noStrike" spc="-1" dirty="0" err="1">
                <a:solidFill>
                  <a:srgbClr val="4D3E2F"/>
                </a:solidFill>
                <a:latin typeface="Corbel"/>
              </a:rPr>
              <a:t>Wissenschaflerin</a:t>
            </a:r>
            <a:r>
              <a:rPr lang="de-DE" sz="2200" b="0" strike="noStrike" spc="-1" dirty="0">
                <a:solidFill>
                  <a:srgbClr val="4D3E2F"/>
                </a:solidFill>
                <a:latin typeface="Corbel"/>
              </a:rPr>
              <a:t> Maren Kruse-</a:t>
            </a:r>
            <a:r>
              <a:rPr lang="de-DE" sz="2200" b="0" strike="noStrike" spc="-1" dirty="0" err="1">
                <a:solidFill>
                  <a:srgbClr val="4D3E2F"/>
                </a:solidFill>
                <a:latin typeface="Corbel"/>
              </a:rPr>
              <a:t>Plass</a:t>
            </a:r>
            <a:r>
              <a:rPr lang="de-DE" sz="2200" b="0" strike="noStrike" spc="-1" dirty="0">
                <a:solidFill>
                  <a:srgbClr val="4D3E2F"/>
                </a:solidFill>
                <a:latin typeface="Corbel"/>
              </a:rPr>
              <a:t>, Biologin beim Ingenieurbüro TIEM-Integrierte Umweltüberwachung, gegenüber dem </a:t>
            </a:r>
            <a:r>
              <a:rPr lang="de-DE" sz="2200" b="0" i="1" strike="noStrike" spc="-1" dirty="0">
                <a:solidFill>
                  <a:srgbClr val="4D3E2F"/>
                </a:solidFill>
                <a:latin typeface="Corbel"/>
              </a:rPr>
              <a:t>ARD-Magazin Fakt. </a:t>
            </a:r>
            <a:endParaRPr lang="de-DE" sz="2200" b="0" strike="noStrike" spc="-1" dirty="0">
              <a:solidFill>
                <a:srgbClr val="4D3E2F"/>
              </a:solidFill>
              <a:latin typeface="Corbel"/>
            </a:endParaRPr>
          </a:p>
          <a:p>
            <a:pPr marL="210240" indent="-209880">
              <a:lnSpc>
                <a:spcPct val="90000"/>
              </a:lnSpc>
              <a:spcBef>
                <a:spcPts val="1100"/>
              </a:spcBef>
              <a:buClr>
                <a:srgbClr val="4D3E2F"/>
              </a:buClr>
              <a:buFont typeface="Arial"/>
              <a:buChar char="•"/>
            </a:pPr>
            <a:r>
              <a:rPr lang="de-DE" sz="2200" b="0" strike="noStrike" spc="-1" dirty="0">
                <a:solidFill>
                  <a:srgbClr val="4D3E2F"/>
                </a:solidFill>
                <a:latin typeface="Corbel"/>
              </a:rPr>
              <a:t>Für das Projekt wurden zwischen 2014 und 2019 an 163 Standorten in ganz Deutschland Messungen durchgeführt. </a:t>
            </a:r>
          </a:p>
          <a:p>
            <a:pPr marL="210240" indent="-209880">
              <a:lnSpc>
                <a:spcPct val="90000"/>
              </a:lnSpc>
              <a:spcBef>
                <a:spcPts val="1100"/>
              </a:spcBef>
              <a:buClr>
                <a:srgbClr val="4D3E2F"/>
              </a:buClr>
              <a:buFont typeface="Arial"/>
              <a:buChar char="•"/>
            </a:pPr>
            <a:r>
              <a:rPr lang="de-DE" sz="2200" b="0" strike="noStrike" spc="-1" dirty="0">
                <a:solidFill>
                  <a:srgbClr val="4D3E2F"/>
                </a:solidFill>
                <a:latin typeface="Corbel"/>
              </a:rPr>
              <a:t>Insgesamt wurden in allen Proben 152 Wirkstoffe nachgewiesen, 138 davon stammen aus landwirtschaftlichen Quellen. </a:t>
            </a:r>
          </a:p>
          <a:p>
            <a:pPr marL="210240" indent="-209880">
              <a:lnSpc>
                <a:spcPct val="90000"/>
              </a:lnSpc>
              <a:spcBef>
                <a:spcPts val="1100"/>
              </a:spcBef>
              <a:buClr>
                <a:srgbClr val="4D3E2F"/>
              </a:buClr>
              <a:buFont typeface="Arial"/>
              <a:buChar char="•"/>
            </a:pPr>
            <a:r>
              <a:rPr lang="de-DE" sz="2200" b="0" strike="noStrike" spc="-1" dirty="0">
                <a:solidFill>
                  <a:srgbClr val="4D3E2F"/>
                </a:solidFill>
                <a:latin typeface="Corbel"/>
              </a:rPr>
              <a:t>Davon wiederum sind rund 30 Prozent in der Bundesrepublik Deutschland nicht mehr zugelassen.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1410120" y="276120"/>
            <a:ext cx="9371520" cy="1183320"/>
          </a:xfrm>
          <a:prstGeom prst="rect">
            <a:avLst/>
          </a:prstGeom>
          <a:noFill/>
          <a:ln>
            <a:noFill/>
          </a:ln>
        </p:spPr>
        <p:txBody>
          <a:bodyPr anchor="b">
            <a:noAutofit/>
          </a:bodyPr>
          <a:lstStyle/>
          <a:p>
            <a:endParaRPr lang="de-DE" sz="1800" b="0" strike="noStrike" spc="-1">
              <a:solidFill>
                <a:srgbClr val="4D3E2F"/>
              </a:solidFill>
              <a:latin typeface="Corbel"/>
            </a:endParaRPr>
          </a:p>
        </p:txBody>
      </p:sp>
      <p:pic>
        <p:nvPicPr>
          <p:cNvPr id="217" name="Inhaltsplatzhalter 3"/>
          <p:cNvPicPr/>
          <p:nvPr/>
        </p:nvPicPr>
        <p:blipFill>
          <a:blip r:embed="rId2"/>
          <a:stretch/>
        </p:blipFill>
        <p:spPr>
          <a:xfrm>
            <a:off x="7950600" y="1459080"/>
            <a:ext cx="3402720" cy="4368240"/>
          </a:xfrm>
          <a:prstGeom prst="rect">
            <a:avLst/>
          </a:prstGeom>
          <a:ln>
            <a:noFill/>
          </a:ln>
        </p:spPr>
      </p:pic>
      <p:sp>
        <p:nvSpPr>
          <p:cNvPr id="218" name="CustomShape 2"/>
          <p:cNvSpPr/>
          <p:nvPr/>
        </p:nvSpPr>
        <p:spPr>
          <a:xfrm>
            <a:off x="838080" y="1825560"/>
            <a:ext cx="10515240" cy="43509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001"/>
              </a:spcBef>
            </a:pPr>
            <a:r>
              <a:rPr lang="de-DE" sz="2800" b="0" strike="noStrike" spc="-1" dirty="0">
                <a:solidFill>
                  <a:srgbClr val="4D3E2F"/>
                </a:solidFill>
                <a:latin typeface="Corbel"/>
              </a:rPr>
              <a:t>Marie Pigors</a:t>
            </a:r>
            <a:endParaRPr lang="de-DE" sz="2800" b="0" strike="noStrike" spc="-1" dirty="0">
              <a:latin typeface="Arial"/>
            </a:endParaRPr>
          </a:p>
          <a:p>
            <a:pPr>
              <a:lnSpc>
                <a:spcPct val="90000"/>
              </a:lnSpc>
              <a:spcBef>
                <a:spcPts val="1001"/>
              </a:spcBef>
            </a:pPr>
            <a:r>
              <a:rPr lang="de-DE" sz="2800" b="0" strike="noStrike" spc="-1" dirty="0">
                <a:solidFill>
                  <a:srgbClr val="4D3E2F"/>
                </a:solidFill>
                <a:latin typeface="Corbel"/>
              </a:rPr>
              <a:t>marie.pigors@nkk-hb.de </a:t>
            </a:r>
            <a:endParaRPr lang="de-DE" sz="2800" b="0" strike="noStrike" spc="-1" dirty="0">
              <a:latin typeface="Arial"/>
            </a:endParaRPr>
          </a:p>
          <a:p>
            <a:pPr>
              <a:lnSpc>
                <a:spcPct val="90000"/>
              </a:lnSpc>
              <a:spcBef>
                <a:spcPts val="1001"/>
              </a:spcBef>
            </a:pPr>
            <a:r>
              <a:rPr lang="de-DE" sz="2800" b="0" strike="noStrike" spc="-1" dirty="0">
                <a:solidFill>
                  <a:srgbClr val="4D3E2F"/>
                </a:solidFill>
                <a:latin typeface="Corbel"/>
              </a:rPr>
              <a:t>0174 3348727</a:t>
            </a:r>
            <a:endParaRPr lang="de-DE" sz="2800" b="0" strike="noStrike" spc="-1" dirty="0">
              <a:latin typeface="Arial"/>
            </a:endParaRPr>
          </a:p>
          <a:p>
            <a:pPr>
              <a:lnSpc>
                <a:spcPct val="90000"/>
              </a:lnSpc>
              <a:spcBef>
                <a:spcPts val="1001"/>
              </a:spcBef>
            </a:pPr>
            <a:endParaRPr lang="de-DE" sz="2800" b="0" strike="noStrike" spc="-1" dirty="0">
              <a:latin typeface="Arial"/>
            </a:endParaRPr>
          </a:p>
          <a:p>
            <a:pPr>
              <a:lnSpc>
                <a:spcPct val="90000"/>
              </a:lnSpc>
              <a:spcBef>
                <a:spcPts val="1001"/>
              </a:spcBef>
            </a:pPr>
            <a:r>
              <a:rPr lang="de-DE" sz="2800" b="0" strike="noStrike" spc="-1" dirty="0">
                <a:solidFill>
                  <a:srgbClr val="4D3E2F"/>
                </a:solidFill>
                <a:latin typeface="Corbel"/>
              </a:rPr>
              <a:t>www.naturkost-kontor.de</a:t>
            </a:r>
            <a:endParaRPr lang="de-DE" sz="2800" b="0" strike="noStrike" spc="-1" dirty="0">
              <a:latin typeface="Arial"/>
            </a:endParaRPr>
          </a:p>
          <a:p>
            <a:pPr>
              <a:lnSpc>
                <a:spcPct val="90000"/>
              </a:lnSpc>
              <a:spcBef>
                <a:spcPts val="1001"/>
              </a:spcBef>
            </a:pPr>
            <a:endParaRPr lang="de-DE" sz="2800" b="0" strike="noStrike" spc="-1" dirty="0">
              <a:latin typeface="Arial"/>
            </a:endParaRPr>
          </a:p>
        </p:txBody>
      </p:sp>
      <p:pic>
        <p:nvPicPr>
          <p:cNvPr id="5" name="Grafik 12"/>
          <p:cNvPicPr/>
          <p:nvPr/>
        </p:nvPicPr>
        <p:blipFill>
          <a:blip r:embed="rId3"/>
          <a:stretch/>
        </p:blipFill>
        <p:spPr>
          <a:xfrm>
            <a:off x="4881881" y="3929204"/>
            <a:ext cx="3068719" cy="1762525"/>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8504" y="729001"/>
            <a:ext cx="9371520" cy="1183320"/>
          </a:xfrm>
        </p:spPr>
        <p:txBody>
          <a:bodyPr/>
          <a:lstStyle/>
          <a:p>
            <a:pPr>
              <a:lnSpc>
                <a:spcPct val="100000"/>
              </a:lnSpc>
            </a:pPr>
            <a:r>
              <a:rPr lang="de-DE" spc="-1" dirty="0" smtClean="0">
                <a:solidFill>
                  <a:srgbClr val="687F00"/>
                </a:solidFill>
                <a:latin typeface="Corbel"/>
              </a:rPr>
              <a:t>Klimawandel und Landwirtschaft</a:t>
            </a:r>
            <a:endParaRPr lang="de-DE" spc="-1" dirty="0">
              <a:solidFill>
                <a:srgbClr val="4D3E2F"/>
              </a:solidFill>
              <a:latin typeface="Corbel"/>
            </a:endParaRPr>
          </a:p>
        </p:txBody>
      </p:sp>
      <p:sp>
        <p:nvSpPr>
          <p:cNvPr id="3" name="Untertitel 2"/>
          <p:cNvSpPr>
            <a:spLocks noGrp="1"/>
          </p:cNvSpPr>
          <p:nvPr>
            <p:ph type="subTitle"/>
          </p:nvPr>
        </p:nvSpPr>
        <p:spPr>
          <a:xfrm>
            <a:off x="658682" y="1901228"/>
            <a:ext cx="9371520" cy="4463358"/>
          </a:xfrm>
        </p:spPr>
        <p:txBody>
          <a:bodyPr/>
          <a:lstStyle/>
          <a:p>
            <a:pPr marL="342900" indent="-342900">
              <a:lnSpc>
                <a:spcPct val="100000"/>
              </a:lnSpc>
              <a:buFont typeface="Arial" panose="020B0604020202020204" pitchFamily="34" charset="0"/>
              <a:buChar char="•"/>
            </a:pPr>
            <a:r>
              <a:rPr lang="de-DE" sz="2500" dirty="0">
                <a:latin typeface="Corbel" panose="020B0503020204020204" pitchFamily="34" charset="0"/>
              </a:rPr>
              <a:t>7,2% der deutschen Treibhausgas-Emissionen stammen direkt aus der Landwirtschaft, darunter Kohlendioxid (CO2), Lachgas und Methan</a:t>
            </a:r>
          </a:p>
          <a:p>
            <a:pPr marL="342900" indent="-342900">
              <a:lnSpc>
                <a:spcPct val="100000"/>
              </a:lnSpc>
              <a:buFont typeface="Arial" panose="020B0604020202020204" pitchFamily="34" charset="0"/>
              <a:buChar char="•"/>
            </a:pPr>
            <a:r>
              <a:rPr lang="de-DE" sz="2500" dirty="0">
                <a:latin typeface="Corbel" panose="020B0503020204020204" pitchFamily="34" charset="0"/>
              </a:rPr>
              <a:t>60% der Lachgasemissionen und 80% des Methans sind direkt auf die Landwirtschaft zurückzuführen</a:t>
            </a:r>
          </a:p>
          <a:p>
            <a:pPr marL="342900" indent="-342900">
              <a:lnSpc>
                <a:spcPct val="100000"/>
              </a:lnSpc>
              <a:buFont typeface="Arial" panose="020B0604020202020204" pitchFamily="34" charset="0"/>
              <a:buChar char="•"/>
            </a:pPr>
            <a:r>
              <a:rPr lang="de-DE" sz="2500" dirty="0">
                <a:latin typeface="Corbel" panose="020B0503020204020204" pitchFamily="34" charset="0"/>
              </a:rPr>
              <a:t>92,2% der gesamten deutschen landwirtschaftlichen Nutzfläche werden laut Umweltbundesamt konventionell bewirtschaftet. </a:t>
            </a:r>
          </a:p>
          <a:p>
            <a:pPr marL="342900" indent="-342900">
              <a:lnSpc>
                <a:spcPct val="100000"/>
              </a:lnSpc>
              <a:buFont typeface="Arial" panose="020B0604020202020204" pitchFamily="34" charset="0"/>
              <a:buChar char="•"/>
            </a:pPr>
            <a:r>
              <a:rPr lang="de-DE" sz="2500" dirty="0" smtClean="0">
                <a:latin typeface="Corbel" panose="020B0503020204020204" pitchFamily="34" charset="0"/>
              </a:rPr>
              <a:t>Transport &amp; Verpackung sind mit ca.1% und ca.3% nicht ausschlaggebend für die Klimabilanz des Produktes, entscheidend sind Anbau </a:t>
            </a:r>
            <a:r>
              <a:rPr lang="de-DE" sz="2500" dirty="0" err="1" smtClean="0">
                <a:latin typeface="Corbel" panose="020B0503020204020204" pitchFamily="34" charset="0"/>
              </a:rPr>
              <a:t>bzw</a:t>
            </a:r>
            <a:r>
              <a:rPr lang="de-DE" sz="2500" dirty="0" smtClean="0">
                <a:latin typeface="Corbel" panose="020B0503020204020204" pitchFamily="34" charset="0"/>
              </a:rPr>
              <a:t> Verarbeitung und Herstellung. </a:t>
            </a:r>
            <a:endParaRPr lang="de-DE" sz="2500" dirty="0">
              <a:latin typeface="Corbel" panose="020B0503020204020204" pitchFamily="34" charset="0"/>
            </a:endParaRPr>
          </a:p>
          <a:p>
            <a:pPr marL="342900" indent="-342900">
              <a:buFont typeface="Arial" panose="020B0604020202020204" pitchFamily="34" charset="0"/>
              <a:buChar char="•"/>
            </a:pPr>
            <a:endParaRPr lang="de-DE" sz="2500" dirty="0" smtClean="0">
              <a:latin typeface="Corbel" panose="020B0503020204020204" pitchFamily="34" charset="0"/>
            </a:endParaRPr>
          </a:p>
        </p:txBody>
      </p:sp>
    </p:spTree>
    <p:extLst>
      <p:ext uri="{BB962C8B-B14F-4D97-AF65-F5344CB8AC3E}">
        <p14:creationId xmlns:p14="http://schemas.microsoft.com/office/powerpoint/2010/main" val="2010797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3660" y="478481"/>
            <a:ext cx="9371520" cy="1183320"/>
          </a:xfrm>
        </p:spPr>
        <p:txBody>
          <a:bodyPr/>
          <a:lstStyle/>
          <a:p>
            <a:pPr>
              <a:lnSpc>
                <a:spcPct val="100000"/>
              </a:lnSpc>
            </a:pPr>
            <a:r>
              <a:rPr lang="de-DE" sz="3500" spc="-1" dirty="0" smtClean="0">
                <a:solidFill>
                  <a:srgbClr val="687F00"/>
                </a:solidFill>
                <a:latin typeface="Corbel"/>
              </a:rPr>
              <a:t>Warum ist unser Boden so wichtig fürs Klima? </a:t>
            </a:r>
            <a:endParaRPr lang="de-DE" sz="3500" spc="-1" dirty="0">
              <a:solidFill>
                <a:srgbClr val="4D3E2F"/>
              </a:solidFill>
              <a:latin typeface="Corbel"/>
            </a:endParaRPr>
          </a:p>
        </p:txBody>
      </p:sp>
      <p:sp>
        <p:nvSpPr>
          <p:cNvPr id="3" name="Untertitel 2"/>
          <p:cNvSpPr>
            <a:spLocks noGrp="1"/>
          </p:cNvSpPr>
          <p:nvPr>
            <p:ph type="subTitle"/>
          </p:nvPr>
        </p:nvSpPr>
        <p:spPr>
          <a:xfrm>
            <a:off x="912178" y="1661801"/>
            <a:ext cx="9371520" cy="5884752"/>
          </a:xfrm>
        </p:spPr>
        <p:txBody>
          <a:bodyPr/>
          <a:lstStyle/>
          <a:p>
            <a:pPr marL="342900" indent="-342900">
              <a:lnSpc>
                <a:spcPct val="150000"/>
              </a:lnSpc>
              <a:buFont typeface="Arial" panose="020B0604020202020204" pitchFamily="34" charset="0"/>
              <a:buChar char="•"/>
            </a:pPr>
            <a:r>
              <a:rPr lang="de-DE" sz="2400" dirty="0" smtClean="0">
                <a:latin typeface="Corbel" panose="020B0503020204020204" pitchFamily="34" charset="0"/>
              </a:rPr>
              <a:t>Böden speichern riesige Mengen an Kohlenstoff.  </a:t>
            </a:r>
          </a:p>
          <a:p>
            <a:pPr marL="342900" indent="-342900">
              <a:lnSpc>
                <a:spcPct val="150000"/>
              </a:lnSpc>
              <a:buFont typeface="Arial" panose="020B0604020202020204" pitchFamily="34" charset="0"/>
              <a:buChar char="•"/>
            </a:pPr>
            <a:r>
              <a:rPr lang="de-DE" sz="2400" dirty="0" smtClean="0">
                <a:latin typeface="Corbel" panose="020B0503020204020204" pitchFamily="34" charset="0"/>
              </a:rPr>
              <a:t>Humusaufbau bindet CO2, Humusabbau setzt CO2 frei. </a:t>
            </a:r>
          </a:p>
          <a:p>
            <a:pPr marL="342900" indent="-342900">
              <a:lnSpc>
                <a:spcPct val="150000"/>
              </a:lnSpc>
              <a:buFont typeface="Arial" panose="020B0604020202020204" pitchFamily="34" charset="0"/>
              <a:buChar char="•"/>
            </a:pPr>
            <a:r>
              <a:rPr lang="de-DE" sz="2400" dirty="0">
                <a:latin typeface="Corbel" panose="020B0503020204020204" pitchFamily="34" charset="0"/>
              </a:rPr>
              <a:t>Gut durchwurzelte Böden speichern besonders viel Kohlenstoff. </a:t>
            </a:r>
          </a:p>
          <a:p>
            <a:pPr marL="342900" indent="-342900">
              <a:lnSpc>
                <a:spcPct val="150000"/>
              </a:lnSpc>
              <a:buFont typeface="Arial" panose="020B0604020202020204" pitchFamily="34" charset="0"/>
              <a:buChar char="•"/>
            </a:pPr>
            <a:r>
              <a:rPr lang="de-DE" sz="2400" dirty="0">
                <a:latin typeface="Corbel" panose="020B0503020204020204" pitchFamily="34" charset="0"/>
              </a:rPr>
              <a:t>Sie scheiden weniger klimaschädliches Lachgas aus und enthalten mehr Mikroorganismen, die wiederum sicherstellen, dass die Bodenkrümel stabiler sind und die Böden besser gegen Erosionen geschützt sind und mehr Wasser speichern können. </a:t>
            </a:r>
            <a:endParaRPr lang="de-DE" sz="2400" dirty="0" smtClean="0">
              <a:latin typeface="Corbel" panose="020B0503020204020204" pitchFamily="34" charset="0"/>
            </a:endParaRPr>
          </a:p>
          <a:p>
            <a:pPr marL="342900" indent="-342900">
              <a:lnSpc>
                <a:spcPct val="150000"/>
              </a:lnSpc>
              <a:buFont typeface="Arial" panose="020B0604020202020204" pitchFamily="34" charset="0"/>
              <a:buChar char="•"/>
            </a:pPr>
            <a:r>
              <a:rPr lang="de-DE" sz="2400" dirty="0" smtClean="0">
                <a:latin typeface="Corbel" panose="020B0503020204020204" pitchFamily="34" charset="0"/>
              </a:rPr>
              <a:t>In unserem Klima setzt ein Boden bei intensiver Bewirtschaftung über 50 Jahre  bis zu 50% seines Kohlenstoffs frei!</a:t>
            </a:r>
          </a:p>
          <a:p>
            <a:pPr marL="342900" indent="-342900">
              <a:buFont typeface="Arial" panose="020B0604020202020204" pitchFamily="34" charset="0"/>
              <a:buChar char="•"/>
            </a:pPr>
            <a:endParaRPr lang="de-DE" sz="2400" dirty="0" smtClean="0">
              <a:latin typeface="Corbel" panose="020B0503020204020204" pitchFamily="34" charset="0"/>
            </a:endParaRPr>
          </a:p>
          <a:p>
            <a:pPr marL="342900" indent="-342900">
              <a:buFont typeface="Arial" panose="020B0604020202020204" pitchFamily="34" charset="0"/>
              <a:buChar char="•"/>
            </a:pPr>
            <a:endParaRPr lang="de-DE" sz="2400" dirty="0">
              <a:latin typeface="Corbel" panose="020B0503020204020204" pitchFamily="34" charset="0"/>
            </a:endParaRPr>
          </a:p>
        </p:txBody>
      </p:sp>
    </p:spTree>
    <p:extLst>
      <p:ext uri="{BB962C8B-B14F-4D97-AF65-F5344CB8AC3E}">
        <p14:creationId xmlns:p14="http://schemas.microsoft.com/office/powerpoint/2010/main" val="309511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3660" y="478481"/>
            <a:ext cx="9371520" cy="1183320"/>
          </a:xfrm>
        </p:spPr>
        <p:txBody>
          <a:bodyPr/>
          <a:lstStyle/>
          <a:p>
            <a:pPr>
              <a:lnSpc>
                <a:spcPct val="100000"/>
              </a:lnSpc>
            </a:pPr>
            <a:r>
              <a:rPr lang="de-DE" sz="3500" spc="-1" dirty="0" smtClean="0">
                <a:solidFill>
                  <a:srgbClr val="687F00"/>
                </a:solidFill>
                <a:latin typeface="Corbel"/>
              </a:rPr>
              <a:t>Warum ist unser Boden so wichtig fürs Klima? </a:t>
            </a:r>
            <a:endParaRPr lang="de-DE" sz="3500" spc="-1" dirty="0">
              <a:solidFill>
                <a:srgbClr val="4D3E2F"/>
              </a:solidFill>
              <a:latin typeface="Corbel"/>
            </a:endParaRPr>
          </a:p>
        </p:txBody>
      </p:sp>
      <p:sp>
        <p:nvSpPr>
          <p:cNvPr id="3" name="Untertitel 2"/>
          <p:cNvSpPr>
            <a:spLocks noGrp="1"/>
          </p:cNvSpPr>
          <p:nvPr>
            <p:ph type="subTitle"/>
          </p:nvPr>
        </p:nvSpPr>
        <p:spPr>
          <a:xfrm>
            <a:off x="912178" y="1235916"/>
            <a:ext cx="9371520" cy="5884752"/>
          </a:xfrm>
        </p:spPr>
        <p:txBody>
          <a:bodyPr/>
          <a:lstStyle/>
          <a:p>
            <a:pPr marL="342900" indent="-342900">
              <a:buFont typeface="Arial" panose="020B0604020202020204" pitchFamily="34" charset="0"/>
              <a:buChar char="•"/>
            </a:pPr>
            <a:endParaRPr lang="de-DE" sz="2200" dirty="0" smtClean="0">
              <a:latin typeface="Corbel" panose="020B0503020204020204" pitchFamily="34" charset="0"/>
            </a:endParaRPr>
          </a:p>
          <a:p>
            <a:pPr marL="342900" indent="-342900">
              <a:buFont typeface="Arial" panose="020B0604020202020204" pitchFamily="34" charset="0"/>
              <a:buChar char="•"/>
            </a:pPr>
            <a:r>
              <a:rPr lang="de-DE" sz="2200" dirty="0">
                <a:latin typeface="Corbel" panose="020B0503020204020204" pitchFamily="34" charset="0"/>
              </a:rPr>
              <a:t>Allein in Deutschland wird pro Tag eine Fläche in der Größe von 14 Fußballfeldern versiegelt. Auf der verbleibenden Fläche wird in konventioneller Landwirtschaft mit Hilfe von Pflanzenschutzmitteln, Mineraldünger und Monokulturen immer mehr angebaut. Das geht auf Kosten des Bodens. Seine natürlichen Funktionen sind so stark gestört, dass sie z.B. Starkregen und Stürmen nicht standhalten. </a:t>
            </a:r>
          </a:p>
          <a:p>
            <a:pPr marL="342900" indent="-342900">
              <a:buFont typeface="Arial" panose="020B0604020202020204" pitchFamily="34" charset="0"/>
              <a:buChar char="•"/>
            </a:pPr>
            <a:r>
              <a:rPr lang="de-DE" sz="2200" dirty="0" smtClean="0">
                <a:latin typeface="Corbel" panose="020B0503020204020204" pitchFamily="34" charset="0"/>
              </a:rPr>
              <a:t>Bei </a:t>
            </a:r>
            <a:r>
              <a:rPr lang="de-DE" sz="2200" dirty="0">
                <a:latin typeface="Corbel" panose="020B0503020204020204" pitchFamily="34" charset="0"/>
              </a:rPr>
              <a:t>intensiver Nutzung nimmt die Biodiversität der Bodenorganismen ab, die wertvolle Humusschicht schrumpft, bei starkem Regen oder Wind wird Ackerkrume davongetragen. Die wichtige Ressource für zukünftige Generationen, der fruchtbare Boden, wird immer weniger. </a:t>
            </a:r>
          </a:p>
          <a:p>
            <a:pPr marL="342900" indent="-342900">
              <a:buFont typeface="Arial" panose="020B0604020202020204" pitchFamily="34" charset="0"/>
              <a:buChar char="•"/>
            </a:pPr>
            <a:r>
              <a:rPr lang="de-DE" sz="2200" dirty="0">
                <a:latin typeface="Corbel" panose="020B0503020204020204" pitchFamily="34" charset="0"/>
              </a:rPr>
              <a:t>Etwa 970 Millionen Tonnen fruchtbarer Boden gehen in der EU jedes Jahr durch Erosion verloren – damit könnte man die Stadt Berlin um einen Meter anheben</a:t>
            </a:r>
          </a:p>
          <a:p>
            <a:pPr marL="342900" indent="-342900">
              <a:buFont typeface="Arial" panose="020B0604020202020204" pitchFamily="34" charset="0"/>
              <a:buChar char="•"/>
            </a:pPr>
            <a:r>
              <a:rPr lang="de-DE" sz="2200" dirty="0" smtClean="0">
                <a:latin typeface="Corbel" panose="020B0503020204020204" pitchFamily="34" charset="0"/>
              </a:rPr>
              <a:t>Laut FAO (Welternährungsorganisation) wird unser Boden uns nur noch eine begrenzte Anzahl Ernten schenken, wenn wir die Ressource Boden weiterhin über ihre Grenzen hinaus nutzen. Stand 2021 verbleiben uns noch 53 Ernten. </a:t>
            </a:r>
          </a:p>
          <a:p>
            <a:pPr marL="342900" indent="-342900">
              <a:buFont typeface="Arial" panose="020B0604020202020204" pitchFamily="34" charset="0"/>
              <a:buChar char="•"/>
            </a:pPr>
            <a:endParaRPr lang="de-DE" sz="2200" dirty="0" smtClean="0">
              <a:latin typeface="Corbel" panose="020B0503020204020204" pitchFamily="34" charset="0"/>
            </a:endParaRPr>
          </a:p>
          <a:p>
            <a:pPr marL="342900" indent="-342900">
              <a:buFont typeface="Arial" panose="020B0604020202020204" pitchFamily="34" charset="0"/>
              <a:buChar char="•"/>
            </a:pPr>
            <a:endParaRPr lang="de-DE" sz="2200" dirty="0">
              <a:latin typeface="Corbel" panose="020B0503020204020204" pitchFamily="34" charset="0"/>
            </a:endParaRPr>
          </a:p>
        </p:txBody>
      </p:sp>
    </p:spTree>
    <p:extLst>
      <p:ext uri="{BB962C8B-B14F-4D97-AF65-F5344CB8AC3E}">
        <p14:creationId xmlns:p14="http://schemas.microsoft.com/office/powerpoint/2010/main" val="3249887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8717" y="276120"/>
            <a:ext cx="9371520" cy="1183320"/>
          </a:xfrm>
        </p:spPr>
        <p:txBody>
          <a:bodyPr/>
          <a:lstStyle/>
          <a:p>
            <a:pPr>
              <a:lnSpc>
                <a:spcPct val="100000"/>
              </a:lnSpc>
            </a:pPr>
            <a:r>
              <a:rPr lang="de-DE" sz="3600" spc="-1" dirty="0">
                <a:solidFill>
                  <a:srgbClr val="687F00"/>
                </a:solidFill>
                <a:latin typeface="Corbel"/>
              </a:rPr>
              <a:t>Wieso kann der Ökolandbau so eine große Rolle für den Klimaschutz spielen?</a:t>
            </a:r>
            <a:endParaRPr lang="de-DE" sz="3600" spc="-1" dirty="0">
              <a:solidFill>
                <a:srgbClr val="4D3E2F"/>
              </a:solidFill>
              <a:latin typeface="Corbel"/>
            </a:endParaRPr>
          </a:p>
        </p:txBody>
      </p:sp>
      <p:sp>
        <p:nvSpPr>
          <p:cNvPr id="3" name="Untertitel 2"/>
          <p:cNvSpPr>
            <a:spLocks noGrp="1"/>
          </p:cNvSpPr>
          <p:nvPr>
            <p:ph type="subTitle"/>
          </p:nvPr>
        </p:nvSpPr>
        <p:spPr>
          <a:xfrm>
            <a:off x="875964" y="2035480"/>
            <a:ext cx="4572858" cy="4822520"/>
          </a:xfrm>
        </p:spPr>
        <p:txBody>
          <a:bodyPr/>
          <a:lstStyle/>
          <a:p>
            <a:pPr marL="342900" indent="-342900">
              <a:buFont typeface="Arial" panose="020B0604020202020204" pitchFamily="34" charset="0"/>
              <a:buChar char="•"/>
            </a:pPr>
            <a:r>
              <a:rPr lang="de-DE" sz="2200" dirty="0">
                <a:latin typeface="Corbel" panose="020B0503020204020204" pitchFamily="34" charset="0"/>
              </a:rPr>
              <a:t>In einer Handvoll Erde gibt es mehr Lebewesen als Menschen auf der ganzen Welt.</a:t>
            </a:r>
          </a:p>
          <a:p>
            <a:pPr marL="342900" indent="-342900">
              <a:buFont typeface="Arial" panose="020B0604020202020204" pitchFamily="34" charset="0"/>
              <a:buChar char="•"/>
            </a:pPr>
            <a:r>
              <a:rPr lang="de-DE" sz="2200" dirty="0" smtClean="0">
                <a:latin typeface="Corbel" panose="020B0503020204020204" pitchFamily="34" charset="0"/>
              </a:rPr>
              <a:t>Im </a:t>
            </a:r>
            <a:r>
              <a:rPr lang="de-DE" sz="2200" dirty="0">
                <a:latin typeface="Corbel" panose="020B0503020204020204" pitchFamily="34" charset="0"/>
              </a:rPr>
              <a:t>krassen Gegensatz zur konventionellen Lehre sehen ökologisch wirtschaftende Betriebe </a:t>
            </a:r>
            <a:r>
              <a:rPr lang="de-DE" sz="2200" i="1" dirty="0">
                <a:latin typeface="Corbel" panose="020B0503020204020204" pitchFamily="34" charset="0"/>
              </a:rPr>
              <a:t>den Boden </a:t>
            </a:r>
            <a:r>
              <a:rPr lang="de-DE" sz="2200" dirty="0">
                <a:latin typeface="Corbel" panose="020B0503020204020204" pitchFamily="34" charset="0"/>
              </a:rPr>
              <a:t>als Grundlage unseres Lebens, der erhalten und fruchtbar gehalten werden muss. Der Wert unserer Lebensmittel, ihr Geschmack und ihre Qualität hängen nach ökologischer Sichtweise unmittelbar mit der Qualität des Bodens zusammen, in dem sie wachsen. </a:t>
            </a:r>
            <a:endParaRPr lang="de-DE" sz="2200" dirty="0" smtClean="0">
              <a:latin typeface="Corbel" panose="020B0503020204020204" pitchFamily="34" charset="0"/>
            </a:endParaRPr>
          </a:p>
          <a:p>
            <a:endParaRPr lang="de-DE" sz="2200" dirty="0" smtClean="0">
              <a:latin typeface="Corbel" panose="020B0503020204020204" pitchFamily="34" charset="0"/>
            </a:endParaRPr>
          </a:p>
          <a:p>
            <a:pPr marL="342900" indent="-342900">
              <a:buFont typeface="Arial" panose="020B0604020202020204" pitchFamily="34" charset="0"/>
              <a:buChar char="•"/>
            </a:pPr>
            <a:endParaRPr lang="de-DE" sz="2200" dirty="0" smtClean="0">
              <a:latin typeface="Corbel" panose="020B0503020204020204" pitchFamily="34" charset="0"/>
            </a:endParaRPr>
          </a:p>
          <a:p>
            <a:endParaRPr lang="de-DE" sz="2200" dirty="0">
              <a:latin typeface="Corbel" panose="020B0503020204020204" pitchFamily="34" charset="0"/>
            </a:endParaRPr>
          </a:p>
        </p:txBody>
      </p:sp>
      <p:pic>
        <p:nvPicPr>
          <p:cNvPr id="4" name="Grafik 3"/>
          <p:cNvPicPr>
            <a:picLocks noChangeAspect="1"/>
          </p:cNvPicPr>
          <p:nvPr/>
        </p:nvPicPr>
        <p:blipFill>
          <a:blip r:embed="rId2"/>
          <a:stretch>
            <a:fillRect/>
          </a:stretch>
        </p:blipFill>
        <p:spPr>
          <a:xfrm>
            <a:off x="5634477" y="1459440"/>
            <a:ext cx="5876051" cy="4950413"/>
          </a:xfrm>
          <a:prstGeom prst="rect">
            <a:avLst/>
          </a:prstGeom>
        </p:spPr>
      </p:pic>
    </p:spTree>
    <p:extLst>
      <p:ext uri="{BB962C8B-B14F-4D97-AF65-F5344CB8AC3E}">
        <p14:creationId xmlns:p14="http://schemas.microsoft.com/office/powerpoint/2010/main" val="3142804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3660" y="478481"/>
            <a:ext cx="9371520" cy="1183320"/>
          </a:xfrm>
        </p:spPr>
        <p:txBody>
          <a:bodyPr/>
          <a:lstStyle/>
          <a:p>
            <a:pPr>
              <a:lnSpc>
                <a:spcPct val="100000"/>
              </a:lnSpc>
            </a:pPr>
            <a:r>
              <a:rPr lang="de-DE" sz="3500" spc="-1" dirty="0" smtClean="0">
                <a:solidFill>
                  <a:srgbClr val="687F00"/>
                </a:solidFill>
                <a:latin typeface="Corbel"/>
              </a:rPr>
              <a:t/>
            </a:r>
            <a:br>
              <a:rPr lang="de-DE" sz="3500" spc="-1" dirty="0" smtClean="0">
                <a:solidFill>
                  <a:srgbClr val="687F00"/>
                </a:solidFill>
                <a:latin typeface="Corbel"/>
              </a:rPr>
            </a:br>
            <a:endParaRPr lang="de-DE" sz="3500" spc="-1" dirty="0">
              <a:solidFill>
                <a:srgbClr val="4D3E2F"/>
              </a:solidFill>
              <a:latin typeface="Corbel"/>
            </a:endParaRPr>
          </a:p>
        </p:txBody>
      </p:sp>
      <p:sp>
        <p:nvSpPr>
          <p:cNvPr id="3" name="Untertitel 2"/>
          <p:cNvSpPr>
            <a:spLocks noGrp="1"/>
          </p:cNvSpPr>
          <p:nvPr>
            <p:ph type="subTitle"/>
          </p:nvPr>
        </p:nvSpPr>
        <p:spPr>
          <a:xfrm>
            <a:off x="912178" y="1661801"/>
            <a:ext cx="9371520" cy="5884752"/>
          </a:xfrm>
        </p:spPr>
        <p:txBody>
          <a:bodyPr/>
          <a:lstStyle/>
          <a:p>
            <a:pPr marL="342900" indent="-342900">
              <a:buFont typeface="Arial" panose="020B0604020202020204" pitchFamily="34" charset="0"/>
              <a:buChar char="•"/>
            </a:pPr>
            <a:endParaRPr lang="de-DE" sz="2400" dirty="0">
              <a:latin typeface="Corbel" panose="020B0503020204020204" pitchFamily="34" charset="0"/>
            </a:endParaRPr>
          </a:p>
          <a:p>
            <a:pPr marL="342900" indent="-342900">
              <a:buFont typeface="Arial" panose="020B0604020202020204" pitchFamily="34" charset="0"/>
              <a:buChar char="•"/>
            </a:pPr>
            <a:endParaRPr lang="de-DE" sz="2200" dirty="0" smtClean="0">
              <a:latin typeface="Corbel" panose="020B0503020204020204" pitchFamily="34" charset="0"/>
            </a:endParaRPr>
          </a:p>
          <a:p>
            <a:pPr marL="342900" indent="-342900">
              <a:buFont typeface="Arial" panose="020B0604020202020204" pitchFamily="34" charset="0"/>
              <a:buChar char="•"/>
            </a:pPr>
            <a:endParaRPr lang="de-DE" sz="2200" dirty="0" smtClean="0">
              <a:latin typeface="Corbel" panose="020B0503020204020204" pitchFamily="34" charset="0"/>
            </a:endParaRPr>
          </a:p>
          <a:p>
            <a:pPr marL="342900" indent="-342900">
              <a:buFont typeface="Arial" panose="020B0604020202020204" pitchFamily="34" charset="0"/>
              <a:buChar char="•"/>
            </a:pPr>
            <a:endParaRPr lang="de-DE" sz="2200" dirty="0" smtClean="0">
              <a:latin typeface="Corbel" panose="020B0503020204020204" pitchFamily="34" charset="0"/>
            </a:endParaRPr>
          </a:p>
          <a:p>
            <a:pPr marL="342900" indent="-342900">
              <a:buFont typeface="Arial" panose="020B0604020202020204" pitchFamily="34" charset="0"/>
              <a:buChar char="•"/>
            </a:pPr>
            <a:endParaRPr lang="de-DE" sz="2200" dirty="0">
              <a:latin typeface="Corbel" panose="020B0503020204020204" pitchFamily="34" charset="0"/>
            </a:endParaRPr>
          </a:p>
        </p:txBody>
      </p:sp>
      <p:sp>
        <p:nvSpPr>
          <p:cNvPr id="5" name="Textfeld 4"/>
          <p:cNvSpPr txBox="1"/>
          <p:nvPr/>
        </p:nvSpPr>
        <p:spPr>
          <a:xfrm>
            <a:off x="264772" y="1459440"/>
            <a:ext cx="10294669" cy="5262979"/>
          </a:xfrm>
          <a:prstGeom prst="rect">
            <a:avLst/>
          </a:prstGeom>
          <a:noFill/>
        </p:spPr>
        <p:txBody>
          <a:bodyPr wrap="square" rtlCol="0">
            <a:spAutoFit/>
          </a:bodyPr>
          <a:lstStyle/>
          <a:p>
            <a:r>
              <a:rPr lang="de-DE" sz="2400" b="1" dirty="0" smtClean="0">
                <a:latin typeface="Corbel" panose="020B0503020204020204" pitchFamily="34" charset="0"/>
              </a:rPr>
              <a:t>Leitfrage des ökologischen Landbaus: </a:t>
            </a:r>
          </a:p>
          <a:p>
            <a:r>
              <a:rPr lang="de-DE" sz="2400" b="1" dirty="0" smtClean="0">
                <a:latin typeface="Corbel" panose="020B0503020204020204" pitchFamily="34" charset="0"/>
              </a:rPr>
              <a:t>„Wie können wir Bodenleben bewahren und verbessern?“ </a:t>
            </a:r>
          </a:p>
          <a:p>
            <a:endParaRPr lang="de-DE" sz="2400" dirty="0" smtClean="0">
              <a:latin typeface="Corbel" panose="020B0503020204020204" pitchFamily="34" charset="0"/>
            </a:endParaRPr>
          </a:p>
          <a:p>
            <a:r>
              <a:rPr lang="de-DE" sz="2400" dirty="0" smtClean="0">
                <a:latin typeface="Corbel" panose="020B0503020204020204" pitchFamily="34" charset="0"/>
              </a:rPr>
              <a:t>Leitsatz des ökologischen Landbaus: </a:t>
            </a:r>
            <a:r>
              <a:rPr lang="de-DE" sz="2400" i="1" dirty="0">
                <a:latin typeface="Corbel" panose="020B0503020204020204" pitchFamily="34" charset="0"/>
              </a:rPr>
              <a:t>Der Boden ist die Grundlage allen Lebens</a:t>
            </a:r>
            <a:r>
              <a:rPr lang="de-DE" sz="2400" i="1" dirty="0" smtClean="0">
                <a:latin typeface="Corbel" panose="020B0503020204020204" pitchFamily="34" charset="0"/>
              </a:rPr>
              <a:t>.</a:t>
            </a:r>
          </a:p>
          <a:p>
            <a:r>
              <a:rPr lang="de-DE" sz="2400" i="1" dirty="0" smtClean="0">
                <a:latin typeface="Corbel" panose="020B0503020204020204" pitchFamily="34" charset="0"/>
              </a:rPr>
              <a:t> </a:t>
            </a:r>
            <a:r>
              <a:rPr lang="de-DE" sz="2400" dirty="0" smtClean="0">
                <a:latin typeface="Corbel" panose="020B0503020204020204" pitchFamily="34" charset="0"/>
              </a:rPr>
              <a:t>Der </a:t>
            </a:r>
            <a:r>
              <a:rPr lang="de-DE" sz="2400" dirty="0">
                <a:latin typeface="Corbel" panose="020B0503020204020204" pitchFamily="34" charset="0"/>
              </a:rPr>
              <a:t>ökologische Landbau ernährt nicht </a:t>
            </a:r>
            <a:r>
              <a:rPr lang="de-DE" sz="2400" dirty="0" smtClean="0">
                <a:latin typeface="Corbel" panose="020B0503020204020204" pitchFamily="34" charset="0"/>
              </a:rPr>
              <a:t>allein die </a:t>
            </a:r>
            <a:r>
              <a:rPr lang="de-DE" sz="2400" dirty="0">
                <a:latin typeface="Corbel" panose="020B0503020204020204" pitchFamily="34" charset="0"/>
              </a:rPr>
              <a:t>Pflanzen, sondern hält den Boden lebendig und gesund und stellt sicher, dass </a:t>
            </a:r>
            <a:r>
              <a:rPr lang="de-DE" sz="2400" i="1" dirty="0">
                <a:latin typeface="Corbel" panose="020B0503020204020204" pitchFamily="34" charset="0"/>
              </a:rPr>
              <a:t>in ihm </a:t>
            </a:r>
            <a:r>
              <a:rPr lang="de-DE" sz="2400" dirty="0">
                <a:latin typeface="Corbel" panose="020B0503020204020204" pitchFamily="34" charset="0"/>
              </a:rPr>
              <a:t>gesunde Pflanzen wachsen können.</a:t>
            </a:r>
          </a:p>
          <a:p>
            <a:pPr marL="285750" indent="-285750">
              <a:buFont typeface="Arial" panose="020B0604020202020204" pitchFamily="34" charset="0"/>
              <a:buChar char="•"/>
            </a:pPr>
            <a:r>
              <a:rPr lang="de-DE" sz="2400" dirty="0" smtClean="0">
                <a:latin typeface="Corbel" panose="020B0503020204020204" pitchFamily="34" charset="0"/>
              </a:rPr>
              <a:t>Die Natur ist nur stark, wenn sie bunt und vielfältig ist. </a:t>
            </a:r>
          </a:p>
          <a:p>
            <a:pPr marL="285750" indent="-285750">
              <a:buFont typeface="Arial" panose="020B0604020202020204" pitchFamily="34" charset="0"/>
              <a:buChar char="•"/>
            </a:pPr>
            <a:r>
              <a:rPr lang="de-DE" sz="2400" dirty="0" smtClean="0">
                <a:latin typeface="Corbel" panose="020B0503020204020204" pitchFamily="34" charset="0"/>
              </a:rPr>
              <a:t>Humuserhalt und -aufbau ist wichtiges Ziel und wird durch unterschiedliche Maßnahmen gefördert. </a:t>
            </a:r>
          </a:p>
          <a:p>
            <a:pPr marL="285750" indent="-285750">
              <a:buFont typeface="Arial" panose="020B0604020202020204" pitchFamily="34" charset="0"/>
              <a:buChar char="•"/>
            </a:pPr>
            <a:endParaRPr lang="de-DE" sz="2400" dirty="0">
              <a:latin typeface="Corbel" panose="020B0503020204020204" pitchFamily="34" charset="0"/>
            </a:endParaRPr>
          </a:p>
          <a:p>
            <a:r>
              <a:rPr lang="de-DE" sz="2400" b="1" dirty="0" smtClean="0">
                <a:latin typeface="Corbel" panose="020B0503020204020204" pitchFamily="34" charset="0"/>
              </a:rPr>
              <a:t>Resultat der ökologischen Denk-und Anbauweise:</a:t>
            </a:r>
          </a:p>
          <a:p>
            <a:r>
              <a:rPr lang="de-DE" sz="2400" dirty="0">
                <a:latin typeface="Corbel" panose="020B0503020204020204" pitchFamily="34" charset="0"/>
              </a:rPr>
              <a:t>In Bio Böden befinden sich durchschnittlich </a:t>
            </a:r>
            <a:r>
              <a:rPr lang="de-DE" sz="2400" b="1" dirty="0">
                <a:latin typeface="Corbel" panose="020B0503020204020204" pitchFamily="34" charset="0"/>
              </a:rPr>
              <a:t>43% mehr </a:t>
            </a:r>
            <a:r>
              <a:rPr lang="de-DE" sz="2400" b="1" dirty="0" smtClean="0">
                <a:latin typeface="Corbel" panose="020B0503020204020204" pitchFamily="34" charset="0"/>
              </a:rPr>
              <a:t>Bodenlebewesen. </a:t>
            </a:r>
          </a:p>
          <a:p>
            <a:r>
              <a:rPr lang="de-DE" sz="2400" dirty="0">
                <a:latin typeface="Corbel" panose="020B0503020204020204" pitchFamily="34" charset="0"/>
              </a:rPr>
              <a:t>I</a:t>
            </a:r>
            <a:r>
              <a:rPr lang="de-DE" sz="2400" dirty="0" smtClean="0">
                <a:latin typeface="Corbel" panose="020B0503020204020204" pitchFamily="34" charset="0"/>
              </a:rPr>
              <a:t>n </a:t>
            </a:r>
            <a:r>
              <a:rPr lang="de-DE" sz="2400" dirty="0">
                <a:latin typeface="Corbel" panose="020B0503020204020204" pitchFamily="34" charset="0"/>
              </a:rPr>
              <a:t>Demeter Böden </a:t>
            </a:r>
            <a:r>
              <a:rPr lang="de-DE" sz="2400" dirty="0" smtClean="0">
                <a:latin typeface="Corbel" panose="020B0503020204020204" pitchFamily="34" charset="0"/>
              </a:rPr>
              <a:t>leben sogar </a:t>
            </a:r>
            <a:r>
              <a:rPr lang="de-DE" sz="2400" b="1" dirty="0">
                <a:latin typeface="Corbel" panose="020B0503020204020204" pitchFamily="34" charset="0"/>
              </a:rPr>
              <a:t>61% mehr </a:t>
            </a:r>
            <a:r>
              <a:rPr lang="de-DE" sz="2400" b="1" dirty="0" smtClean="0">
                <a:latin typeface="Corbel" panose="020B0503020204020204" pitchFamily="34" charset="0"/>
              </a:rPr>
              <a:t>Bodenlebewesen</a:t>
            </a:r>
            <a:r>
              <a:rPr lang="de-DE" sz="2400" dirty="0" smtClean="0">
                <a:latin typeface="Corbel" panose="020B0503020204020204" pitchFamily="34" charset="0"/>
              </a:rPr>
              <a:t>. </a:t>
            </a:r>
          </a:p>
        </p:txBody>
      </p:sp>
      <p:sp>
        <p:nvSpPr>
          <p:cNvPr id="6" name="Titel 1"/>
          <p:cNvSpPr txBox="1">
            <a:spLocks/>
          </p:cNvSpPr>
          <p:nvPr/>
        </p:nvSpPr>
        <p:spPr>
          <a:xfrm>
            <a:off x="1410120" y="276120"/>
            <a:ext cx="9371520" cy="11833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3000" spc="-1" dirty="0" smtClean="0">
                <a:solidFill>
                  <a:srgbClr val="687F00"/>
                </a:solidFill>
                <a:latin typeface="Corbel"/>
              </a:rPr>
              <a:t>Wieso kann der Ökolandbau so eine große Rolle für den Klimaschutz spielen?</a:t>
            </a:r>
            <a:endParaRPr lang="de-DE" sz="3000" spc="-1" dirty="0">
              <a:solidFill>
                <a:srgbClr val="4D3E2F"/>
              </a:solidFill>
              <a:latin typeface="Corbel"/>
            </a:endParaRPr>
          </a:p>
        </p:txBody>
      </p:sp>
    </p:spTree>
    <p:extLst>
      <p:ext uri="{BB962C8B-B14F-4D97-AF65-F5344CB8AC3E}">
        <p14:creationId xmlns:p14="http://schemas.microsoft.com/office/powerpoint/2010/main" val="237786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pPr>
              <a:lnSpc>
                <a:spcPct val="100000"/>
              </a:lnSpc>
            </a:pPr>
            <a:r>
              <a:rPr lang="de-DE" sz="3000" spc="-1" dirty="0" smtClean="0">
                <a:solidFill>
                  <a:srgbClr val="687F00"/>
                </a:solidFill>
                <a:latin typeface="Corbel"/>
              </a:rPr>
              <a:t>Welche Rolle spielt konventionelle Landwirtschaft?</a:t>
            </a:r>
            <a:endParaRPr lang="de-DE" sz="3000" spc="-1" dirty="0">
              <a:solidFill>
                <a:srgbClr val="4D3E2F"/>
              </a:solidFill>
              <a:latin typeface="Corbel"/>
            </a:endParaRPr>
          </a:p>
        </p:txBody>
      </p:sp>
      <p:pic>
        <p:nvPicPr>
          <p:cNvPr id="5" name="Grafik 4"/>
          <p:cNvPicPr>
            <a:picLocks noChangeAspect="1"/>
          </p:cNvPicPr>
          <p:nvPr/>
        </p:nvPicPr>
        <p:blipFill>
          <a:blip r:embed="rId2"/>
          <a:stretch>
            <a:fillRect/>
          </a:stretch>
        </p:blipFill>
        <p:spPr>
          <a:xfrm>
            <a:off x="1878115" y="1459440"/>
            <a:ext cx="3961370" cy="4761705"/>
          </a:xfrm>
          <a:prstGeom prst="rect">
            <a:avLst/>
          </a:prstGeom>
        </p:spPr>
      </p:pic>
      <p:cxnSp>
        <p:nvCxnSpPr>
          <p:cNvPr id="10" name="Gerade Verbindung mit Pfeil 9"/>
          <p:cNvCxnSpPr/>
          <p:nvPr/>
        </p:nvCxnSpPr>
        <p:spPr>
          <a:xfrm>
            <a:off x="1294646" y="1459440"/>
            <a:ext cx="2172831" cy="22072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3241141" y="3558012"/>
            <a:ext cx="561314" cy="298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6095879" y="1459440"/>
            <a:ext cx="5269229" cy="5632311"/>
          </a:xfrm>
          <a:prstGeom prst="rect">
            <a:avLst/>
          </a:prstGeom>
          <a:noFill/>
        </p:spPr>
        <p:txBody>
          <a:bodyPr wrap="square" rtlCol="0">
            <a:spAutoFit/>
          </a:bodyPr>
          <a:lstStyle/>
          <a:p>
            <a:pPr marL="342900" indent="-342900">
              <a:buFont typeface="Arial" panose="020B0604020202020204" pitchFamily="34" charset="0"/>
              <a:buChar char="•"/>
            </a:pPr>
            <a:r>
              <a:rPr lang="de-DE" dirty="0" smtClean="0"/>
              <a:t>Im Gegensatz zur ökologischen Lehre wird in der konventionellen Landwirtschaft </a:t>
            </a:r>
            <a:r>
              <a:rPr lang="de-DE" i="1" dirty="0" smtClean="0"/>
              <a:t>die Pflanze </a:t>
            </a:r>
            <a:r>
              <a:rPr lang="de-DE" dirty="0" smtClean="0"/>
              <a:t>ernährt, </a:t>
            </a:r>
            <a:r>
              <a:rPr lang="de-DE" i="1" dirty="0" smtClean="0"/>
              <a:t>auf Kosten </a:t>
            </a:r>
            <a:r>
              <a:rPr lang="de-DE" dirty="0" smtClean="0"/>
              <a:t>des Bodenlebens.</a:t>
            </a:r>
          </a:p>
          <a:p>
            <a:pPr marL="342900" indent="-342900">
              <a:buFont typeface="Arial" panose="020B0604020202020204" pitchFamily="34" charset="0"/>
              <a:buChar char="•"/>
            </a:pPr>
            <a:r>
              <a:rPr lang="de-DE" dirty="0" smtClean="0"/>
              <a:t>Beispiel links im Bild: Saatgutbeizung</a:t>
            </a:r>
          </a:p>
          <a:p>
            <a:pPr marL="342900" indent="-342900">
              <a:buFont typeface="Arial" panose="020B0604020202020204" pitchFamily="34" charset="0"/>
              <a:buChar char="•"/>
            </a:pPr>
            <a:r>
              <a:rPr lang="de-DE" dirty="0" smtClean="0"/>
              <a:t>Saat- und Pflanzgut wird mit Fungiziden, Insektiziden, Pestiziden geimpft und imprägniert. Das Gift hält Insekten und Vögel, Pilzbefall und Auflaufkrankheiten ab. </a:t>
            </a:r>
          </a:p>
          <a:p>
            <a:pPr marL="342900" indent="-342900">
              <a:buFont typeface="Arial" panose="020B0604020202020204" pitchFamily="34" charset="0"/>
              <a:buChar char="•"/>
            </a:pPr>
            <a:r>
              <a:rPr lang="de-DE" dirty="0" smtClean="0"/>
              <a:t>Die Folge: das Bodenleben stirbt ab. Es bleibt ein toter Boden als reiner (Pflanzen-)Träger zurück. </a:t>
            </a:r>
          </a:p>
          <a:p>
            <a:pPr marL="342900" indent="-342900">
              <a:buFont typeface="Arial" panose="020B0604020202020204" pitchFamily="34" charset="0"/>
              <a:buChar char="•"/>
            </a:pPr>
            <a:r>
              <a:rPr lang="de-DE" dirty="0" smtClean="0"/>
              <a:t>Der Boden muss dann wieder mit synthetischen Düngern aufgebläht werden, die die Pflanzen ernähren. Der Boden selbst gibt nicht mehr genug her, um die Pflanzen zu ernähren.</a:t>
            </a:r>
          </a:p>
          <a:p>
            <a:pPr marL="342900" indent="-342900">
              <a:buFont typeface="Arial" panose="020B0604020202020204" pitchFamily="34" charset="0"/>
              <a:buChar char="•"/>
            </a:pPr>
            <a:r>
              <a:rPr lang="de-DE" dirty="0" smtClean="0"/>
              <a:t>Bei der Ausbringung dieses synthetischen Stickstoffdüngers wird Lachgas freigesetzt, das 300mal klimaschädlicher ist als CO2.</a:t>
            </a:r>
          </a:p>
          <a:p>
            <a:pPr marL="342900" indent="-342900">
              <a:buFont typeface="Arial" panose="020B0604020202020204" pitchFamily="34" charset="0"/>
              <a:buChar char="•"/>
            </a:pPr>
            <a:endParaRPr lang="de-DE" dirty="0"/>
          </a:p>
        </p:txBody>
      </p:sp>
    </p:spTree>
    <p:extLst>
      <p:ext uri="{BB962C8B-B14F-4D97-AF65-F5344CB8AC3E}">
        <p14:creationId xmlns:p14="http://schemas.microsoft.com/office/powerpoint/2010/main" val="1914027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Grafik 165"/>
          <p:cNvPicPr/>
          <p:nvPr/>
        </p:nvPicPr>
        <p:blipFill>
          <a:blip r:embed="rId2"/>
          <a:stretch/>
        </p:blipFill>
        <p:spPr>
          <a:xfrm>
            <a:off x="6257520" y="331560"/>
            <a:ext cx="4524120" cy="6076440"/>
          </a:xfrm>
          <a:prstGeom prst="rect">
            <a:avLst/>
          </a:prstGeom>
          <a:ln>
            <a:noFill/>
          </a:ln>
        </p:spPr>
      </p:pic>
      <p:sp>
        <p:nvSpPr>
          <p:cNvPr id="4" name="TextShape 1"/>
          <p:cNvSpPr txBox="1"/>
          <p:nvPr/>
        </p:nvSpPr>
        <p:spPr>
          <a:xfrm>
            <a:off x="519014" y="836385"/>
            <a:ext cx="9371520" cy="1183320"/>
          </a:xfrm>
          <a:prstGeom prst="rect">
            <a:avLst/>
          </a:prstGeom>
          <a:noFill/>
          <a:ln>
            <a:noFill/>
          </a:ln>
        </p:spPr>
        <p:txBody>
          <a:bodyPr anchor="b">
            <a:noAutofit/>
          </a:bodyPr>
          <a:lstStyle/>
          <a:p>
            <a:pPr>
              <a:lnSpc>
                <a:spcPct val="100000"/>
              </a:lnSpc>
            </a:pPr>
            <a:r>
              <a:rPr lang="de-DE" sz="3400" spc="-1" dirty="0" smtClean="0">
                <a:solidFill>
                  <a:srgbClr val="687F00"/>
                </a:solidFill>
                <a:latin typeface="Corbel"/>
              </a:rPr>
              <a:t>Konventionelles Maisfeld </a:t>
            </a:r>
          </a:p>
          <a:p>
            <a:pPr>
              <a:lnSpc>
                <a:spcPct val="100000"/>
              </a:lnSpc>
            </a:pPr>
            <a:r>
              <a:rPr lang="de-DE" sz="3400" spc="-1" dirty="0" smtClean="0">
                <a:solidFill>
                  <a:srgbClr val="687F00"/>
                </a:solidFill>
                <a:latin typeface="Corbel"/>
              </a:rPr>
              <a:t>bei </a:t>
            </a:r>
            <a:r>
              <a:rPr lang="de-DE" sz="3400" spc="-1" dirty="0" err="1" smtClean="0">
                <a:solidFill>
                  <a:srgbClr val="687F00"/>
                </a:solidFill>
                <a:latin typeface="Corbel"/>
              </a:rPr>
              <a:t>Oyten</a:t>
            </a:r>
            <a:endParaRPr lang="de-DE" sz="3400" b="0" strike="noStrike" spc="-1" dirty="0">
              <a:solidFill>
                <a:srgbClr val="4D3E2F"/>
              </a:solidFill>
              <a:latin typeface="Corbel"/>
            </a:endParaRPr>
          </a:p>
        </p:txBody>
      </p:sp>
      <p:sp>
        <p:nvSpPr>
          <p:cNvPr id="5" name="Rechteckige Legende 4"/>
          <p:cNvSpPr/>
          <p:nvPr/>
        </p:nvSpPr>
        <p:spPr>
          <a:xfrm>
            <a:off x="519014" y="4020855"/>
            <a:ext cx="4617267" cy="2374619"/>
          </a:xfrm>
          <a:prstGeom prst="wedgeRectCallout">
            <a:avLst>
              <a:gd name="adj1" fmla="val 129982"/>
              <a:gd name="adj2" fmla="val -873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Corbel" panose="020B0503020204020204" pitchFamily="34" charset="0"/>
              </a:rPr>
              <a:t>Außerdem wird alles, was lebt, abgetötet, damit nur die einzelne Pflanze – hier Mais – schnell wächst und ertragreich ist. Alles was gelb ist, ist abgestorben durch die sogenannten „Pflanzenschutzmittel“. Der Mais bleibt stehen, da das Mittel ihm nicht schadet, nur allem anderen Leben. </a:t>
            </a:r>
            <a:endParaRPr lang="de-DE" dirty="0">
              <a:solidFill>
                <a:schemeClr val="tx1"/>
              </a:solidFill>
              <a:latin typeface="Corbel" panose="020B05030202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Grafik 169"/>
          <p:cNvPicPr/>
          <p:nvPr/>
        </p:nvPicPr>
        <p:blipFill rotWithShape="1">
          <a:blip r:embed="rId2"/>
          <a:srcRect r="9432"/>
          <a:stretch/>
        </p:blipFill>
        <p:spPr>
          <a:xfrm>
            <a:off x="1584000" y="1509120"/>
            <a:ext cx="8007675" cy="5258880"/>
          </a:xfrm>
          <a:prstGeom prst="rect">
            <a:avLst/>
          </a:prstGeom>
          <a:ln>
            <a:noFill/>
          </a:ln>
        </p:spPr>
      </p:pic>
      <p:sp>
        <p:nvSpPr>
          <p:cNvPr id="4" name="TextShape 1"/>
          <p:cNvSpPr txBox="1"/>
          <p:nvPr/>
        </p:nvSpPr>
        <p:spPr>
          <a:xfrm>
            <a:off x="902077" y="131535"/>
            <a:ext cx="9371520" cy="1183320"/>
          </a:xfrm>
          <a:prstGeom prst="rect">
            <a:avLst/>
          </a:prstGeom>
          <a:noFill/>
          <a:ln>
            <a:noFill/>
          </a:ln>
        </p:spPr>
        <p:txBody>
          <a:bodyPr anchor="b">
            <a:noAutofit/>
          </a:bodyPr>
          <a:lstStyle/>
          <a:p>
            <a:pPr>
              <a:lnSpc>
                <a:spcPct val="100000"/>
              </a:lnSpc>
            </a:pPr>
            <a:r>
              <a:rPr lang="de-DE" sz="3000" spc="-1" dirty="0" smtClean="0">
                <a:solidFill>
                  <a:srgbClr val="687F00"/>
                </a:solidFill>
                <a:latin typeface="Corbel"/>
              </a:rPr>
              <a:t>Konventionelle Apfelbäume im Alten Land bei </a:t>
            </a:r>
            <a:r>
              <a:rPr lang="de-DE" sz="3000" spc="-1" dirty="0" err="1" smtClean="0">
                <a:solidFill>
                  <a:srgbClr val="687F00"/>
                </a:solidFill>
                <a:latin typeface="Corbel"/>
              </a:rPr>
              <a:t>Neuenfelde</a:t>
            </a:r>
            <a:r>
              <a:rPr lang="de-DE" sz="3000" spc="-1" dirty="0" smtClean="0">
                <a:solidFill>
                  <a:srgbClr val="687F00"/>
                </a:solidFill>
                <a:latin typeface="Corbe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Naturfotopräsentation zur Ökologieerziehung</Template>
  <TotalTime>0</TotalTime>
  <Words>1301</Words>
  <Application>Microsoft Office PowerPoint</Application>
  <PresentationFormat>Benutzerdefiniert</PresentationFormat>
  <Paragraphs>110</Paragraphs>
  <Slides>17</Slides>
  <Notes>1</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Office Theme</vt:lpstr>
      <vt:lpstr>Inhalt</vt:lpstr>
      <vt:lpstr>Klimawandel und Landwirtschaft</vt:lpstr>
      <vt:lpstr>Warum ist unser Boden so wichtig fürs Klima? </vt:lpstr>
      <vt:lpstr>Warum ist unser Boden so wichtig fürs Klima? </vt:lpstr>
      <vt:lpstr>Wieso kann der Ökolandbau so eine große Rolle für den Klimaschutz spielen?</vt:lpstr>
      <vt:lpstr> </vt:lpstr>
      <vt:lpstr>Welche Rolle spielt konventionelle Landwirtschaft?</vt:lpstr>
      <vt:lpstr>PowerPoint-Präsentation</vt:lpstr>
      <vt:lpstr>PowerPoint-Präsentation</vt:lpstr>
      <vt:lpstr>PowerPoint-Präsentation</vt:lpstr>
      <vt:lpstr>PowerPoint-Präsentation</vt:lpstr>
      <vt:lpstr>Was muss mindestens passieren?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Saisonalität und Regionalität in Theorie und Praxis</dc:title>
  <dc:creator>NKK Bremen - Marie Pigors</dc:creator>
  <cp:lastModifiedBy>NKK Bremen - Marie Pigors</cp:lastModifiedBy>
  <cp:revision>283</cp:revision>
  <cp:lastPrinted>2021-03-02T11:04:39Z</cp:lastPrinted>
  <dcterms:created xsi:type="dcterms:W3CDTF">2020-09-29T14:19:42Z</dcterms:created>
  <dcterms:modified xsi:type="dcterms:W3CDTF">2021-03-03T08:31:52Z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ntentTypeId">
    <vt:lpwstr>0x010100AA3F7D94069FF64A86F7DFF56D60E3BE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5</vt:i4>
  </property>
  <property fmtid="{D5CDD505-2E9C-101B-9397-08002B2CF9AE}" pid="9" name="PresentationFormat">
    <vt:lpwstr>Breitbild</vt:lpwstr>
  </property>
  <property fmtid="{D5CDD505-2E9C-101B-9397-08002B2CF9AE}" pid="10" name="ScaleCrop">
    <vt:bool>false</vt:bool>
  </property>
  <property fmtid="{D5CDD505-2E9C-101B-9397-08002B2CF9AE}" pid="11" name="ShareDoc">
    <vt:bool>false</vt:bool>
  </property>
  <property fmtid="{D5CDD505-2E9C-101B-9397-08002B2CF9AE}" pid="12" name="Slides">
    <vt:i4>13</vt:i4>
  </property>
</Properties>
</file>